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418D6C4-D61A-4374-A287-73FD9E2C1773}" type="datetimeFigureOut">
              <a:rPr lang="es-ES" smtClean="0"/>
              <a:t>26/02/2016</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3255371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418D6C4-D61A-4374-A287-73FD9E2C1773}" type="datetimeFigureOut">
              <a:rPr lang="es-ES" smtClean="0"/>
              <a:t>26/02/2016</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21386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418D6C4-D61A-4374-A287-73FD9E2C1773}" type="datetimeFigureOut">
              <a:rPr lang="es-ES" smtClean="0"/>
              <a:t>26/02/2016</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3226BE-C47C-4384-B31A-2B678F01D015}" type="slidenum">
              <a:rPr lang="es-ES" smtClean="0"/>
              <a:t>‹Nº›</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27574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418D6C4-D61A-4374-A287-73FD9E2C1773}" type="datetimeFigureOut">
              <a:rPr lang="es-ES" smtClean="0"/>
              <a:t>26/02/2016</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2521013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418D6C4-D61A-4374-A287-73FD9E2C1773}" type="datetimeFigureOut">
              <a:rPr lang="es-ES" smtClean="0"/>
              <a:t>26/02/2016</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3226BE-C47C-4384-B31A-2B678F01D015}" type="slidenum">
              <a:rPr lang="es-ES" smtClean="0"/>
              <a:t>‹Nº›</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658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418D6C4-D61A-4374-A287-73FD9E2C1773}" type="datetimeFigureOut">
              <a:rPr lang="es-ES" smtClean="0"/>
              <a:t>26/02/2016</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3452835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418D6C4-D61A-4374-A287-73FD9E2C1773}" type="datetimeFigureOut">
              <a:rPr lang="es-ES" smtClean="0"/>
              <a:t>26/02/2016</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1895648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418D6C4-D61A-4374-A287-73FD9E2C1773}" type="datetimeFigureOut">
              <a:rPr lang="es-ES" smtClean="0"/>
              <a:t>26/02/2016</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141708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418D6C4-D61A-4374-A287-73FD9E2C1773}" type="datetimeFigureOut">
              <a:rPr lang="es-ES" smtClean="0"/>
              <a:t>26/02/2016</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1408031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418D6C4-D61A-4374-A287-73FD9E2C1773}" type="datetimeFigureOut">
              <a:rPr lang="es-ES" smtClean="0"/>
              <a:t>26/02/2016</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2988866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418D6C4-D61A-4374-A287-73FD9E2C1773}" type="datetimeFigureOut">
              <a:rPr lang="es-ES" smtClean="0"/>
              <a:t>26/02/2016</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337707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418D6C4-D61A-4374-A287-73FD9E2C1773}" type="datetimeFigureOut">
              <a:rPr lang="es-ES" smtClean="0"/>
              <a:t>26/02/2016</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4065502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418D6C4-D61A-4374-A287-73FD9E2C1773}" type="datetimeFigureOut">
              <a:rPr lang="es-ES" smtClean="0"/>
              <a:t>26/02/2016</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29800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18D6C4-D61A-4374-A287-73FD9E2C1773}" type="datetimeFigureOut">
              <a:rPr lang="es-ES" smtClean="0"/>
              <a:t>26/02/2016</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370495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418D6C4-D61A-4374-A287-73FD9E2C1773}" type="datetimeFigureOut">
              <a:rPr lang="es-ES" smtClean="0"/>
              <a:t>26/02/2016</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1849426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418D6C4-D61A-4374-A287-73FD9E2C1773}" type="datetimeFigureOut">
              <a:rPr lang="es-ES" smtClean="0"/>
              <a:t>26/02/2016</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3226BE-C47C-4384-B31A-2B678F01D015}" type="slidenum">
              <a:rPr lang="es-ES" smtClean="0"/>
              <a:t>‹Nº›</a:t>
            </a:fld>
            <a:endParaRPr lang="es-ES"/>
          </a:p>
        </p:txBody>
      </p:sp>
    </p:spTree>
    <p:extLst>
      <p:ext uri="{BB962C8B-B14F-4D97-AF65-F5344CB8AC3E}">
        <p14:creationId xmlns:p14="http://schemas.microsoft.com/office/powerpoint/2010/main" val="386759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418D6C4-D61A-4374-A287-73FD9E2C1773}" type="datetimeFigureOut">
              <a:rPr lang="es-ES" smtClean="0"/>
              <a:t>26/02/2016</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D3226BE-C47C-4384-B31A-2B678F01D015}" type="slidenum">
              <a:rPr lang="es-ES" smtClean="0"/>
              <a:t>‹Nº›</a:t>
            </a:fld>
            <a:endParaRPr lang="es-ES"/>
          </a:p>
        </p:txBody>
      </p:sp>
    </p:spTree>
    <p:extLst>
      <p:ext uri="{BB962C8B-B14F-4D97-AF65-F5344CB8AC3E}">
        <p14:creationId xmlns:p14="http://schemas.microsoft.com/office/powerpoint/2010/main" val="239882716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profesorenlinea.com.mx/castellano/LenguajeFuncione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48300" y="373487"/>
            <a:ext cx="8915399" cy="1557663"/>
          </a:xfrm>
        </p:spPr>
        <p:txBody>
          <a:bodyPr>
            <a:normAutofit/>
          </a:bodyPr>
          <a:lstStyle/>
          <a:p>
            <a:r>
              <a:rPr lang="es-ES" sz="4800" dirty="0">
                <a:solidFill>
                  <a:schemeClr val="tx1"/>
                </a:solidFill>
              </a:rPr>
              <a:t>FUNCIONES DEL LENGUAJE </a:t>
            </a:r>
            <a:endParaRPr lang="es-ES" sz="4800"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8455" y="2162577"/>
            <a:ext cx="6720269" cy="4032161"/>
          </a:xfrm>
          <a:prstGeom prst="rect">
            <a:avLst/>
          </a:prstGeom>
        </p:spPr>
      </p:pic>
    </p:spTree>
    <p:extLst>
      <p:ext uri="{BB962C8B-B14F-4D97-AF65-F5344CB8AC3E}">
        <p14:creationId xmlns:p14="http://schemas.microsoft.com/office/powerpoint/2010/main" val="8573918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Funciones del lenguaje </a:t>
            </a:r>
          </a:p>
        </p:txBody>
      </p:sp>
      <p:sp>
        <p:nvSpPr>
          <p:cNvPr id="3" name="Marcador de contenido 2"/>
          <p:cNvSpPr>
            <a:spLocks noGrp="1"/>
          </p:cNvSpPr>
          <p:nvPr>
            <p:ph idx="1"/>
          </p:nvPr>
        </p:nvSpPr>
        <p:spPr/>
        <p:txBody>
          <a:bodyPr/>
          <a:lstStyle/>
          <a:p>
            <a:pPr marL="0" indent="0" algn="just">
              <a:buNone/>
            </a:pPr>
            <a:r>
              <a:rPr lang="es-MX" dirty="0">
                <a:solidFill>
                  <a:schemeClr val="tx1"/>
                </a:solidFill>
              </a:rPr>
              <a:t>Se denominan funciones del lenguaje aquellas expresiones del mismo que pueden trasmitir las </a:t>
            </a:r>
            <a:r>
              <a:rPr lang="es-MX" b="1" dirty="0">
                <a:solidFill>
                  <a:schemeClr val="tx1"/>
                </a:solidFill>
              </a:rPr>
              <a:t>actitudes del emisor</a:t>
            </a:r>
            <a:r>
              <a:rPr lang="es-MX" dirty="0">
                <a:solidFill>
                  <a:schemeClr val="tx1"/>
                </a:solidFill>
              </a:rPr>
              <a:t> (del hablante, en la comunicación oral y del escritor, en la comunicación escrita) </a:t>
            </a:r>
            <a:r>
              <a:rPr lang="es-MX" b="1" dirty="0">
                <a:solidFill>
                  <a:schemeClr val="tx1"/>
                </a:solidFill>
              </a:rPr>
              <a:t>frente al proceso comunicativo.</a:t>
            </a:r>
            <a:endParaRPr lang="es-ES" dirty="0">
              <a:solidFill>
                <a:schemeClr val="tx1"/>
              </a:solidFill>
            </a:endParaRPr>
          </a:p>
          <a:p>
            <a:pPr marL="0" indent="0" algn="just">
              <a:buNone/>
            </a:pPr>
            <a:r>
              <a:rPr lang="es-MX" dirty="0">
                <a:solidFill>
                  <a:schemeClr val="tx1"/>
                </a:solidFill>
              </a:rPr>
              <a:t>El lenguaje se usa para comunicar una realidad (sea afirmativa, negativa o de posibilidad), un deseo, una admiración, o para preguntar o dar una orden. Según sea como utilicemos las distintas oraciones que expresan dichas realidades, será la función que desempeñe el lenguaje.</a:t>
            </a:r>
            <a:endParaRPr lang="es-ES" dirty="0">
              <a:solidFill>
                <a:schemeClr val="tx1"/>
              </a:solidFill>
            </a:endParaRPr>
          </a:p>
          <a:p>
            <a:endParaRPr lang="es-ES" dirty="0">
              <a:solidFill>
                <a:schemeClr val="tx1"/>
              </a:solidFill>
            </a:endParaRPr>
          </a:p>
          <a:p>
            <a:endParaRPr lang="es-ES" dirty="0"/>
          </a:p>
        </p:txBody>
      </p:sp>
    </p:spTree>
    <p:extLst>
      <p:ext uri="{BB962C8B-B14F-4D97-AF65-F5344CB8AC3E}">
        <p14:creationId xmlns:p14="http://schemas.microsoft.com/office/powerpoint/2010/main" val="1382113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0722" y="708338"/>
            <a:ext cx="9542686" cy="5602310"/>
          </a:xfrm>
        </p:spPr>
        <p:txBody>
          <a:bodyPr>
            <a:normAutofit/>
          </a:bodyPr>
          <a:lstStyle/>
          <a:p>
            <a:pPr algn="just"/>
            <a:r>
              <a:rPr lang="es-MX" b="1" dirty="0">
                <a:solidFill>
                  <a:schemeClr val="tx1"/>
                </a:solidFill>
              </a:rPr>
              <a:t>Función emotiva o expresiva:</a:t>
            </a:r>
            <a:endParaRPr lang="es-ES" dirty="0">
              <a:solidFill>
                <a:schemeClr val="tx1"/>
              </a:solidFill>
            </a:endParaRPr>
          </a:p>
          <a:p>
            <a:pPr marL="0" indent="0" algn="just">
              <a:buNone/>
            </a:pPr>
            <a:r>
              <a:rPr lang="es-MX" dirty="0">
                <a:solidFill>
                  <a:schemeClr val="tx1"/>
                </a:solidFill>
              </a:rPr>
              <a:t>El mensaje que emite el emisor hace referencia a lo que siente, su yo íntimo, predominando él, sobre todos los demás factores que constituyen el proceso de comunicación.</a:t>
            </a:r>
            <a:endParaRPr lang="es-ES" dirty="0">
              <a:solidFill>
                <a:schemeClr val="tx1"/>
              </a:solidFill>
            </a:endParaRPr>
          </a:p>
          <a:p>
            <a:pPr marL="0" indent="0" algn="just">
              <a:buNone/>
            </a:pPr>
            <a:r>
              <a:rPr lang="es-MX" dirty="0">
                <a:solidFill>
                  <a:schemeClr val="tx1"/>
                </a:solidFill>
              </a:rPr>
              <a:t>Las formas lingüísticas en las que se realiza esta función corresponden a interjecciones y a las oraciones exclamativas. </a:t>
            </a:r>
            <a:endParaRPr lang="es-ES" dirty="0">
              <a:solidFill>
                <a:schemeClr val="tx1"/>
              </a:solidFill>
            </a:endParaRPr>
          </a:p>
          <a:p>
            <a:pPr marL="0" indent="0" algn="just">
              <a:buNone/>
            </a:pPr>
            <a:r>
              <a:rPr lang="es-MX" dirty="0">
                <a:solidFill>
                  <a:schemeClr val="tx1"/>
                </a:solidFill>
              </a:rPr>
              <a:t>Ejemplos ¡Ay! ¡Qué dolor de cabeza!</a:t>
            </a:r>
          </a:p>
          <a:p>
            <a:pPr marL="0" indent="0" algn="just">
              <a:buNone/>
            </a:pPr>
            <a:endParaRPr lang="es-ES" dirty="0">
              <a:solidFill>
                <a:schemeClr val="tx1"/>
              </a:solidFill>
            </a:endParaRPr>
          </a:p>
          <a:p>
            <a:pPr algn="just"/>
            <a:r>
              <a:rPr lang="es-MX" b="1" dirty="0">
                <a:solidFill>
                  <a:schemeClr val="tx1"/>
                </a:solidFill>
              </a:rPr>
              <a:t>Función conativa o apelativa:</a:t>
            </a:r>
            <a:endParaRPr lang="es-ES" dirty="0">
              <a:solidFill>
                <a:schemeClr val="tx1"/>
              </a:solidFill>
            </a:endParaRPr>
          </a:p>
          <a:p>
            <a:pPr marL="0" indent="0" algn="just">
              <a:buNone/>
            </a:pPr>
            <a:r>
              <a:rPr lang="es-MX" dirty="0">
                <a:solidFill>
                  <a:schemeClr val="tx1"/>
                </a:solidFill>
              </a:rPr>
              <a:t>El nombre conativa deriva del latín "</a:t>
            </a:r>
            <a:r>
              <a:rPr lang="es-MX" dirty="0" err="1">
                <a:solidFill>
                  <a:schemeClr val="tx1"/>
                </a:solidFill>
              </a:rPr>
              <a:t>conatus</a:t>
            </a:r>
            <a:r>
              <a:rPr lang="es-MX" dirty="0">
                <a:solidFill>
                  <a:schemeClr val="tx1"/>
                </a:solidFill>
              </a:rPr>
              <a:t>" que </a:t>
            </a:r>
            <a:r>
              <a:rPr lang="es-MX" dirty="0" err="1">
                <a:solidFill>
                  <a:schemeClr val="tx1"/>
                </a:solidFill>
              </a:rPr>
              <a:t>sigifica</a:t>
            </a:r>
            <a:r>
              <a:rPr lang="es-MX" dirty="0">
                <a:solidFill>
                  <a:schemeClr val="tx1"/>
                </a:solidFill>
              </a:rPr>
              <a:t> inicio. En ella el receptor predomina sobre los otros factores de la comunicación, pues la comunicación está centrada en la persona del tú, de quien se espera la realización de un acto o una respuesta.</a:t>
            </a:r>
            <a:endParaRPr lang="es-ES" dirty="0">
              <a:solidFill>
                <a:schemeClr val="tx1"/>
              </a:solidFill>
            </a:endParaRPr>
          </a:p>
          <a:p>
            <a:pPr marL="0" indent="0" algn="just">
              <a:buNone/>
            </a:pPr>
            <a:r>
              <a:rPr lang="es-MX" dirty="0">
                <a:solidFill>
                  <a:schemeClr val="tx1"/>
                </a:solidFill>
              </a:rPr>
              <a:t>Las formas lingüísticas en las que se realiza preferentemente la función conativa corresponden al vocativo y a las oraciones imperativas e interrogativas.</a:t>
            </a:r>
            <a:endParaRPr lang="es-ES" dirty="0">
              <a:solidFill>
                <a:schemeClr val="tx1"/>
              </a:solidFill>
            </a:endParaRPr>
          </a:p>
          <a:p>
            <a:pPr marL="0" indent="0" algn="just">
              <a:buNone/>
            </a:pPr>
            <a:r>
              <a:rPr lang="es-MX" dirty="0">
                <a:solidFill>
                  <a:schemeClr val="tx1"/>
                </a:solidFill>
              </a:rPr>
              <a:t>Ejemplo : Pedro, haga el favor de traer más café</a:t>
            </a:r>
            <a:endParaRPr lang="es-ES" dirty="0">
              <a:solidFill>
                <a:schemeClr val="tx1"/>
              </a:solidFill>
            </a:endParaRPr>
          </a:p>
          <a:p>
            <a:pPr algn="just"/>
            <a:endParaRPr lang="es-ES" dirty="0"/>
          </a:p>
          <a:p>
            <a:endParaRPr lang="es-ES" dirty="0"/>
          </a:p>
        </p:txBody>
      </p:sp>
    </p:spTree>
    <p:extLst>
      <p:ext uri="{BB962C8B-B14F-4D97-AF65-F5344CB8AC3E}">
        <p14:creationId xmlns:p14="http://schemas.microsoft.com/office/powerpoint/2010/main" val="1509211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061177" y="1232079"/>
            <a:ext cx="9568445" cy="5130084"/>
          </a:xfrm>
        </p:spPr>
        <p:txBody>
          <a:bodyPr>
            <a:normAutofit/>
          </a:bodyPr>
          <a:lstStyle/>
          <a:p>
            <a:pPr algn="just"/>
            <a:r>
              <a:rPr lang="es-MX" b="1" dirty="0"/>
              <a:t>Función referencial:</a:t>
            </a:r>
            <a:endParaRPr lang="es-ES" dirty="0"/>
          </a:p>
          <a:p>
            <a:pPr marL="0" indent="0" algn="just">
              <a:buNone/>
            </a:pPr>
            <a:r>
              <a:rPr lang="es-MX" dirty="0"/>
              <a:t>El acto de comunicación está centrado en el contexto, o sea, en el tema o asunto del que se está haciendo referencia. Se utilizan oraciones declarativas o enunciativas, pudiendo ser afirmativas o negativas.</a:t>
            </a:r>
            <a:endParaRPr lang="es-ES" dirty="0"/>
          </a:p>
          <a:p>
            <a:pPr marL="0" indent="0" algn="just">
              <a:buNone/>
            </a:pPr>
            <a:r>
              <a:rPr lang="es-MX" dirty="0"/>
              <a:t>Ejemplos : No hace frío</a:t>
            </a:r>
          </a:p>
          <a:p>
            <a:pPr marL="0" indent="0" algn="just">
              <a:buNone/>
            </a:pPr>
            <a:endParaRPr lang="es-MX" dirty="0"/>
          </a:p>
          <a:p>
            <a:pPr marL="0" indent="0" algn="just">
              <a:buNone/>
            </a:pPr>
            <a:endParaRPr lang="es-MX" dirty="0"/>
          </a:p>
          <a:p>
            <a:pPr algn="just"/>
            <a:r>
              <a:rPr lang="es-MX" b="1" dirty="0"/>
              <a:t>Función metalingüística:</a:t>
            </a:r>
            <a:endParaRPr lang="es-ES" dirty="0"/>
          </a:p>
          <a:p>
            <a:pPr marL="0" indent="0" algn="just">
              <a:buNone/>
            </a:pPr>
            <a:r>
              <a:rPr lang="es-MX" dirty="0"/>
              <a:t>Se centra en el código mismo de la lengua. Es el código el factor predominante.</a:t>
            </a:r>
            <a:endParaRPr lang="es-ES" dirty="0"/>
          </a:p>
          <a:p>
            <a:pPr marL="0" indent="0" algn="just">
              <a:buNone/>
            </a:pPr>
            <a:r>
              <a:rPr lang="es-MX" dirty="0"/>
              <a:t>Ejemplo: Ana se encuentra con una amiga y le dice : Sara, ¿A qué operación quirúrgica te refieres?</a:t>
            </a:r>
            <a:endParaRPr lang="es-ES" dirty="0"/>
          </a:p>
          <a:p>
            <a:pPr marL="0" indent="0">
              <a:buNone/>
            </a:pPr>
            <a:endParaRPr lang="es-ES" dirty="0"/>
          </a:p>
          <a:p>
            <a:endParaRPr lang="es-ES" dirty="0"/>
          </a:p>
        </p:txBody>
      </p:sp>
    </p:spTree>
    <p:extLst>
      <p:ext uri="{BB962C8B-B14F-4D97-AF65-F5344CB8AC3E}">
        <p14:creationId xmlns:p14="http://schemas.microsoft.com/office/powerpoint/2010/main" val="1081267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70271" y="922985"/>
            <a:ext cx="8915400" cy="5233115"/>
          </a:xfrm>
        </p:spPr>
        <p:txBody>
          <a:bodyPr>
            <a:normAutofit fontScale="92500"/>
          </a:bodyPr>
          <a:lstStyle/>
          <a:p>
            <a:pPr algn="just"/>
            <a:r>
              <a:rPr lang="es-MX" b="1" dirty="0">
                <a:solidFill>
                  <a:schemeClr val="tx1"/>
                </a:solidFill>
              </a:rPr>
              <a:t>Función fática</a:t>
            </a:r>
            <a:endParaRPr lang="es-ES" dirty="0">
              <a:solidFill>
                <a:schemeClr val="tx1"/>
              </a:solidFill>
            </a:endParaRPr>
          </a:p>
          <a:p>
            <a:pPr marL="0" indent="0" algn="just">
              <a:buNone/>
            </a:pPr>
            <a:r>
              <a:rPr lang="es-MX" dirty="0">
                <a:solidFill>
                  <a:schemeClr val="tx1"/>
                </a:solidFill>
              </a:rPr>
              <a:t>consiste en iniciar, interrumpir, continuar o finalizar la comunicación. Para este fin existen Fórmulas de Saludo (Buenos días, ¡Hola!, ¿Cómo </a:t>
            </a:r>
            <a:r>
              <a:rPr lang="es-MX" dirty="0" err="1">
                <a:solidFill>
                  <a:schemeClr val="tx1"/>
                </a:solidFill>
              </a:rPr>
              <a:t>estai</a:t>
            </a:r>
            <a:r>
              <a:rPr lang="es-MX" dirty="0">
                <a:solidFill>
                  <a:schemeClr val="tx1"/>
                </a:solidFill>
              </a:rPr>
              <a:t>?, ¿</a:t>
            </a:r>
            <a:r>
              <a:rPr lang="es-MX" dirty="0" err="1">
                <a:solidFill>
                  <a:schemeClr val="tx1"/>
                </a:solidFill>
              </a:rPr>
              <a:t>Qui</a:t>
            </a:r>
            <a:r>
              <a:rPr lang="es-MX" dirty="0">
                <a:solidFill>
                  <a:schemeClr val="tx1"/>
                </a:solidFill>
              </a:rPr>
              <a:t> ´hubo?, </a:t>
            </a:r>
            <a:r>
              <a:rPr lang="es-MX" dirty="0" err="1">
                <a:solidFill>
                  <a:schemeClr val="tx1"/>
                </a:solidFill>
              </a:rPr>
              <a:t>etc</a:t>
            </a:r>
            <a:r>
              <a:rPr lang="es-MX" dirty="0">
                <a:solidFill>
                  <a:schemeClr val="tx1"/>
                </a:solidFill>
              </a:rPr>
              <a:t>), Fórmulas de Despedida (Adiós, Hasta luego, Nos vemos, Que lo pases bien ,etc.) y Fórmulas que se utilizan para Interrumpir una conversación y luego continuarla ( Perdón....., Espere un momentito..., Como le decía..., Hablábamos de..., </a:t>
            </a:r>
            <a:r>
              <a:rPr lang="es-MX" dirty="0" err="1">
                <a:solidFill>
                  <a:schemeClr val="tx1"/>
                </a:solidFill>
              </a:rPr>
              <a:t>etc</a:t>
            </a:r>
            <a:r>
              <a:rPr lang="es-MX" dirty="0">
                <a:solidFill>
                  <a:schemeClr val="tx1"/>
                </a:solidFill>
              </a:rPr>
              <a:t>).</a:t>
            </a:r>
          </a:p>
          <a:p>
            <a:pPr marL="0" indent="0" algn="just">
              <a:buNone/>
            </a:pPr>
            <a:endParaRPr lang="es-ES" dirty="0">
              <a:solidFill>
                <a:schemeClr val="tx1"/>
              </a:solidFill>
            </a:endParaRPr>
          </a:p>
          <a:p>
            <a:pPr algn="just"/>
            <a:r>
              <a:rPr lang="es-MX" b="1" dirty="0">
                <a:solidFill>
                  <a:schemeClr val="tx1"/>
                </a:solidFill>
              </a:rPr>
              <a:t>Función poética:</a:t>
            </a:r>
            <a:endParaRPr lang="es-ES" dirty="0">
              <a:solidFill>
                <a:schemeClr val="tx1"/>
              </a:solidFill>
            </a:endParaRPr>
          </a:p>
          <a:p>
            <a:pPr marL="0" indent="0" algn="just">
              <a:buNone/>
            </a:pPr>
            <a:r>
              <a:rPr lang="es-MX" dirty="0">
                <a:solidFill>
                  <a:schemeClr val="tx1"/>
                </a:solidFill>
              </a:rPr>
              <a:t>Se utiliza preferentemente en la literatura. El acto de comunicación está centrado en el mensaje mismo, en su disposición, en la forma como éste se trasmite. Entre los recursos expresivos utilizados están la rima, la aliteración, etc.</a:t>
            </a:r>
            <a:endParaRPr lang="es-ES" dirty="0">
              <a:solidFill>
                <a:schemeClr val="tx1"/>
              </a:solidFill>
            </a:endParaRPr>
          </a:p>
          <a:p>
            <a:pPr marL="0" indent="0" algn="just">
              <a:buNone/>
            </a:pPr>
            <a:r>
              <a:rPr lang="es-MX" dirty="0">
                <a:solidFill>
                  <a:schemeClr val="tx1"/>
                </a:solidFill>
              </a:rPr>
              <a:t>Ejemplo :  “Bien vestido, bien recibido”</a:t>
            </a:r>
          </a:p>
          <a:p>
            <a:pPr marL="0" indent="0" algn="just">
              <a:buNone/>
            </a:pPr>
            <a:endParaRPr lang="es-MX" dirty="0">
              <a:solidFill>
                <a:schemeClr val="tx1"/>
              </a:solidFill>
            </a:endParaRPr>
          </a:p>
          <a:p>
            <a:pPr marL="0" indent="0" algn="just">
              <a:buNone/>
            </a:pPr>
            <a:endParaRPr lang="es-ES" dirty="0">
              <a:solidFill>
                <a:schemeClr val="tx1"/>
              </a:solidFill>
            </a:endParaRPr>
          </a:p>
          <a:p>
            <a:pPr marL="0" indent="0">
              <a:buNone/>
            </a:pPr>
            <a:r>
              <a:rPr lang="es-MX" u="sng" dirty="0">
                <a:hlinkClick r:id="rId2"/>
              </a:rPr>
              <a:t>http://www.profesorenlinea.com.mx/castellano/LenguajeFunciones.htm</a:t>
            </a:r>
            <a:endParaRPr lang="es-ES" dirty="0"/>
          </a:p>
          <a:p>
            <a:endParaRPr lang="es-ES" dirty="0"/>
          </a:p>
        </p:txBody>
      </p:sp>
    </p:spTree>
    <p:extLst>
      <p:ext uri="{BB962C8B-B14F-4D97-AF65-F5344CB8AC3E}">
        <p14:creationId xmlns:p14="http://schemas.microsoft.com/office/powerpoint/2010/main" val="1543609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126</TotalTime>
  <Words>419</Words>
  <Application>Microsoft Office PowerPoint</Application>
  <PresentationFormat>Panorámica</PresentationFormat>
  <Paragraphs>30</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Century Gothic</vt:lpstr>
      <vt:lpstr>Wingdings 3</vt:lpstr>
      <vt:lpstr>Espiral</vt:lpstr>
      <vt:lpstr>FUNCIONES DEL LENGUAJE </vt:lpstr>
      <vt:lpstr>Funciones del lenguaje </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 º</dc:title>
  <dc:creator>lenovo</dc:creator>
  <cp:lastModifiedBy>lenovo</cp:lastModifiedBy>
  <cp:revision>3</cp:revision>
  <dcterms:created xsi:type="dcterms:W3CDTF">2016-02-26T14:44:17Z</dcterms:created>
  <dcterms:modified xsi:type="dcterms:W3CDTF">2016-02-26T16:51:05Z</dcterms:modified>
</cp:coreProperties>
</file>