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974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63C755A-B01A-4A5E-9CB1-65F6FC4E39D5}" type="datetimeFigureOut">
              <a:rPr lang="es-MX" smtClean="0"/>
              <a:pPr/>
              <a:t>27/06/2016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AA76707-BF2D-4B86-8625-7666005A07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755A-B01A-4A5E-9CB1-65F6FC4E39D5}" type="datetimeFigureOut">
              <a:rPr lang="es-MX" smtClean="0"/>
              <a:pPr/>
              <a:t>27/06/2016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6707-BF2D-4B86-8625-7666005A07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755A-B01A-4A5E-9CB1-65F6FC4E39D5}" type="datetimeFigureOut">
              <a:rPr lang="es-MX" smtClean="0"/>
              <a:pPr/>
              <a:t>27/06/2016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6707-BF2D-4B86-8625-7666005A07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63C755A-B01A-4A5E-9CB1-65F6FC4E39D5}" type="datetimeFigureOut">
              <a:rPr lang="es-MX" smtClean="0"/>
              <a:pPr/>
              <a:t>27/06/2016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6707-BF2D-4B86-8625-7666005A07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63C755A-B01A-4A5E-9CB1-65F6FC4E39D5}" type="datetimeFigureOut">
              <a:rPr lang="es-MX" smtClean="0"/>
              <a:pPr/>
              <a:t>27/06/2016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AA76707-BF2D-4B86-8625-7666005A07AF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63C755A-B01A-4A5E-9CB1-65F6FC4E39D5}" type="datetimeFigureOut">
              <a:rPr lang="es-MX" smtClean="0"/>
              <a:pPr/>
              <a:t>27/06/2016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AA76707-BF2D-4B86-8625-7666005A07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63C755A-B01A-4A5E-9CB1-65F6FC4E39D5}" type="datetimeFigureOut">
              <a:rPr lang="es-MX" smtClean="0"/>
              <a:pPr/>
              <a:t>27/06/2016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AA76707-BF2D-4B86-8625-7666005A07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755A-B01A-4A5E-9CB1-65F6FC4E39D5}" type="datetimeFigureOut">
              <a:rPr lang="es-MX" smtClean="0"/>
              <a:pPr/>
              <a:t>27/06/2016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6707-BF2D-4B86-8625-7666005A07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63C755A-B01A-4A5E-9CB1-65F6FC4E39D5}" type="datetimeFigureOut">
              <a:rPr lang="es-MX" smtClean="0"/>
              <a:pPr/>
              <a:t>27/06/2016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AA76707-BF2D-4B86-8625-7666005A07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63C755A-B01A-4A5E-9CB1-65F6FC4E39D5}" type="datetimeFigureOut">
              <a:rPr lang="es-MX" smtClean="0"/>
              <a:pPr/>
              <a:t>27/06/2016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AA76707-BF2D-4B86-8625-7666005A07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63C755A-B01A-4A5E-9CB1-65F6FC4E39D5}" type="datetimeFigureOut">
              <a:rPr lang="es-MX" smtClean="0"/>
              <a:pPr/>
              <a:t>27/06/2016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AA76707-BF2D-4B86-8625-7666005A07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63C755A-B01A-4A5E-9CB1-65F6FC4E39D5}" type="datetimeFigureOut">
              <a:rPr lang="es-MX" smtClean="0"/>
              <a:pPr/>
              <a:t>27/06/2016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AA76707-BF2D-4B86-8625-7666005A07A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s://encrypted-tbn3.gstatic.com/images?q=tbn:ANd9GcSliJhxqtjPT7YgK70RpPb6E1uwFeLXNE5awOUkCNbn3_wPgOWA3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2"/>
            <a:ext cx="6034992" cy="6034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MTEhUTEhIVFRUWFRUaGBgXFxUXFxcVFRUWFxcXFRUYHSggGBolHRUVITEhJSkrLi4uFx8zODMtNygtLisBCgoKDg0OGhAQGi0lHyUtLS0tLS0tLS0tLSstLS0tLS0tLS0tLS0tLS0tLSstLSstLS0tLS0tKy0tLS0tLS0tLf/AABEIALcBEwMBIgACEQEDEQH/xAAcAAACAgMBAQAAAAAAAAAAAAAAAQMFAgQGBwj/xAA7EAABAwIDBgMGBAUEAwAAAAABAAIRAyEEEjEFBkFRYXETIoEHMpGhscEUQtHwIzNSYuEkcoLxY6Ky/8QAGAEBAQEBAQAAAAAAAAAAAAAAAAEEAwL/xAAhEQEBAAICAwADAQEAAAAAAAAAAQIRAyESMUEiMmFRBP/aAAwDAQACEQMRAD8A8WQkmgEJlIIoTJSTQJNJMoCERCEkAmEkBEMBCSZQIpg9EwEBFZPdEdlj+qycNOyWXigko0i4xzsrvC7LAjOct/3JS2TT8MWALzck/kb+qtcJs2tib0meUH33WB6tC8ZZae8cbWnUdQEiZI+q0qlQT/Dp24mJXUDcWoAS98k8gqnHtqYd2QDhPfmucyl9V0uGUnaHA4EPb52zz5jsipu0116bsp5O0KhftAyHC3JbD8eS0W8xPz6K3ylSSac3icM6m4teMpH7kFReq6WvXbV8tZsz7ruXQqgxWFNN5a4f5HAhdMctvGWOkcepWCbrWSAXp4JZZ0spSKCahiCyCPUK4oYgPEjXkqErNlQgyLdlLEX880ndRZa2GxQfbQ/VbBP/AEV50E6ULFwCE0KJEpJr2GkhCBpBCSLsyiUIKATHVIIRAhCYQJZEysUIGLIhJNBI8adkUmS79/NRytjDi5tcBB0mzaOapTpf1eZ/bl9l6vsrCtaxoAtwXmW4lN1TEPcATDGjpqV6ns9wggjK4cP0WTm96bOH1ttV6YPwXCb17PY9w5wvRCMokrg9/aLqbPFaPceDf+k2K8cf7Omd6rhcVgHNBJGh/wCli7BEsJ1iCrzA7TZVBB+B5LJ9MAwfciD66LT2y7c4yCIPcLHFM8Vhaffp3af7eIW3jsL4Zm8B0eh/woB5H3GnzB4JFt+OfN+HojMf3wW5jsEQ9wGmo7FRDDFdXGtck+qFOaJFzooAiCFiE5Qim0wbKyw+LBs7WFWBZEWlEXSFUsxjwIDtEKaECylYyhUMohJMIBEoSQNBQhAJz0SQgEBCEAhCEAhZBpSjogIW3guXNa2XpZbOEplxsP3oix224e0GUKWILzEPHeIauzZi6b2sqU3zmILTzvcdlzO42wG1KL3PuS/7AR8l2OD2aA9rGtAZT4DmdAsnJZ5Vt45fGL2vUBYD0C4ja+N8eq7Dmk4Nc0weBGh7Fdy1kzwhaDsKGukNHwXOWfXTX+PItq7AqYd7TSDn03eVpIMh3J36qJuIeDlqNLeDmkX6Fe2PaHXcB6rkt/NnsfT8UCHsOo4jkV0nN3245cP2OOdFRsHoD6G3otDadGGh3Fhg9uBWzScGC/5gLjRS4qgXU3lpkEXXZxl6UG1CWsY4aaH1VacYeSuto4f/AEk8Wlv1XOjqvePp4ySnEkiCoCnw6pL08BCcIhFJIrIpSgYCEwUIdMYSQgFECaSaASQmCgEQhJA0IQgkyWt++yjWRdaEiUCQhCDNzbaR90D7LED4pgoMw4/JbGDJkDUyD81qwbX1WxhnRPOyD1j2e4j+FUA95pNuVpVxs/aJp1SGtLs2sf1c1w24uLLMY5k/zGA+o1+y7EY4sxLmtZ1WPkx1k38N8sZHUUQ9xlzmkHhF/ipKdiWm44Hoq+jtBwF2SOi22188eUg9VzrpZYeLPJVG2KOam4dj6K9NGNVXY2Mrv9p+i867XfTzLFYTzupDQO8p5AgH6ypMBQ/pPmFi06OH6qXGVwKstHlLLE/mMm6rcXXcx4c3hr2Oi14+mPLrJDtmh/p6rBYzPTWYXGn9+i7T8QKrYInMHAjrzXG1RBIOoMLphXPOMC1JZErGV7cwmkUIBCAglAJIlCKAgoCeXiiMYTQEBABOUihABNCSBoQhAIQhAIKEygSEIQACnp/b7qJq2KemiC/2BijTnEkT4b6bC7k0luY/Ar0xjvFrl4NnQLcoBXkmxwHF9Bz8jawiSfKHjSe9vgu03M2jUafBrAZ6dmkEHOBabHX/AAuHLjvto4ctdPS8Lh4HTktktVfS2syBJ7rbNbMJ0CzVqSV32JVBt5pGGe82kW7cVaPOchoM8+yrN+a7W4fIXAEyB2hJEtcLtNv+mwVcPB8VkFo1YQHO+Fo9VSbYxEcdRCVGocjGTOQETwa2TYLS2g6XQLiNVskYrWezahFQCVWbaoltVx4OupqNXzyLrLa7wRmAsNe3VX1kvvFToTdr+/gkvbkRRCEICVtVmwwWvZaq2cW6wCDWhCSEDKaRQgAmEkBAFCAEIBNJNAIQhAIQhAIQhAym0a8wmBqpsLhnVHBlNjqjz+VgLjrrb01RRQsQYHXmtkuAuV3O6nslxWI8+Jd+HpcrGo77NXd7J9nGEpPhjM5EeYmbDvxKg803b3P8ZgrYgODCRlpi08s03uu3pbsUm5SKbWFogZTceq7febZzfBYIyta8TFjEQLjqqRjXCTTaXAWJjMpZPpuz0rKez3aDz8p17Fb2zs0mm6YiROvZZ7OBLpmL6cx9lv1WjxGCLgn4LLy4zG9NvDncse02UMbIGg4Lkd5qX4toBsR7vJdk502CqsZsgESwwZtOi8R6eR1sHlLqcZSDoePUdFW1sK8+WATxiwC9bZuh49X+I1shpMj5XWttL2cuglhMjhz7rThbZtmzkl08rp4KJgyRHT1WtijYidbfBdptTcfGUQanhF4jRh4duK4va9QQxmRzHtnM14LXSRydcr3N7ebqTpUkQUQpHqJe3IJJpoDkp8VwWup2VZ8rvjzQa6FI6mJs4fEIQRFNASQNCESgCmkmgSYSITQCEIQCAhNpQZhvVY5emn1UoHBM/wDfZBtbF2XUxNZlCn77zrrlbxcvo3dDdShgmCnSYM0AveQMzjzJXA+w/YvvYl7bu93/AGDSPWV7NRZAJOpUVp7VxBaAxup1PIBVOHolwu4gcACR6nqrXH0jEi5NvRVswFKsVm8GJc2hVlxLRTdYnoePNecbqbyvDT+HNWkxjPMHOz5yRM+Yld1vg6MHXP8A43fQryPdJ7W0qpJP8tugPI8UhXpG421PxLTVkwHEeYAOnjMWXVPZL5nQLhvZZRjBA83uPzXchqycl/Ot3DPwiTOBpdQuzH9Fn4fyVhsfDl3m4DT9V5xxuV0ueUxm21snC+G0k3c7X9FtOf0KmY4tEEGOakbUaeIW2TU1GC227rXo4cn3tCqjeHdPC41pZiaQJGjwIe3sQukCgriD3Qj54389mVbAtNak418ONTH8SmObgNR1iy4BzQfsvsGoAQWuALSCCDoQdQV81e0bdU4HFuaAfBqy+ieEG5bPMGTHJWUrj4SWbx/hYwq8km1xBBGoukghBc094CAAaFIkAX59dEKlQgESkmgUJoQgJQhCBoSCaAQhMBAlkzVPw7J00EjV2fsu3WbjcQ41f5NAZiP6nagHoOXVcYvbvYngDSwj6jhevLh2AgfSfVB2O5+H/mOAgTAA0AC6SppC0d2aeWgI4uJPeVu4mub6SkVr4fzv6NBjqVRYh9z3P1XRYalAHPn3VBtBoaXE6AmVKRzO+THPwtWnTEueMoHfiuG2fujiKNGq008xqMAbDtCBx6Lt27y0qRPiU3PdJPluAOHyV2cQamWG+GCJvqBwWfLkyncnTROPG9W9ub3MwFTD4SnTqsyuGoP6q8dincAtjGPcJY7zRcHmstmbMdVJy2A1J07LPfLK9NWNxxx7+MNm4d1eoKcwNXnk39Su3FFtNoDRAFgqndjAmm17nQXOqaj+kRAVtW1AWzhw8ce/bFzcnll16Yly18RTaLgCStksUVdkuAXVyYMZNkiOEkxzUrBqVCFFBCr94926GOw/g4hsjVrh7zHf1NKs6bZWeIqADsFB8m70bDfg8U/DVL5DZ3B7To77eipl6V7dgPx9KPe/Diet3R915s4L0jFCEIhoSCEUghIJhEAQgoQCEQiUAmgaSnCBKSmL3UakYDI1QTLB4vPw/wArNYu19EGVFheW026vcGDu4xf4r6X2Hs40GUqc2DII4e6vmzBH+LSg38WnHP3xdfUuyZdTbN7D6Isb+wv5ccnFYTmeeQKy2aMtN/RzvusMCZbPM/RIJ6+LbTideS5rar8wf1B+MKy2ufPpaIHVV+WcxOjQfopaRy52QytBLcpAuRYFdHgWQJ/KBAJ1sqzA0yQQXWuRHKeKt8MxxaG2LRoVhu63ak7QvBPxVnu3j/DcaL7NcfIeR4grWrU/kFrVWBw6i4Uxy8bsykymq7DAWZ/yKlIlVG7uOzs8Nx87b/7h+quCt+OUym4xZY3G6oZqo3tkypWocF6eUL32gIbe0XWJCZsorJ1rBamJ4DmVOXLWdd3ZRXjPt+2fFXD4jgWmme4Ej7ryZ/75r6E9tGz/ABNnOeBLqNRr/SfN8pXz48n7qpWCSaSIcoQhFJBSCEQ0EoTBQIr2bdPAU/wuFZSyPaYfVsCXGNCeFz8l4y4wvd9wcKzD4ak0RduZ3UuuVw571Gj/AJ/dqs3v9noxDn4im4U3kDyADKY49yvLNsbJrYZ/h1WFp4Eizh0K+kaFVj5J04dFobW2PTxDIrU21GkQAdR1ngVzw5bHXPjxy+ar5vEfOLKVhGi9Y9oO4NMYdj8HQAqUvfDbZ2AXMcTYLydnfmtOOUyjJnhcazWLhdZBqTjHfh34L08vVfZTu1ha+GFVzA6tnJzm5bFoHLRew4DDZI4iy4f2VbLNDCMaRc3d3N/uvRKQUVph+WnUP9xWOAbDQPl3UeIPlgfmefhKno2qf8QrCotsDygyLfH0VW5nkLeYPzCvq+GD4aedlVYujlcW8lKR5N7R6lfD06QDnU8zy0lps4ZXG3LRR7H3kqYOhh6rnvq06hAex1yBBOZnGbaLc9tJ8mGH97j/AOrlQ7Zw8UMBTnWowfEOC8+M09ed29Vwu2adXK5jg4OE2K3jTkWULtm0yxrS0WaLixBjWygw0sd4bzPI8x+qz8nHrto4899JWgg5mnKQbEcCuo2Tj/FbcQ9vvD7joueFMnv9QoTjX0arSGub1cIDui88OVxv8euaTKf13ICwqaLHBYkVGBw9RyPJZVQtu2PSIi/ZIhKpYd1iHKKyLFA5gF5WbpUNQfRBS75Gi7A4llR2UGi+50BgwvlqbDt+7L1T21bYealPCNkMy53/AN14A7SF5c9hVSoUipPDPFYwgUFCMyEQkITQKU4QkgduOkj4cV9A7OoMGHYQ78giOZGi+fplXmw96a+HcwZ3PpNcCaZ5dCVy5cLlOnbh5Jje3smKx3gtDXGCQ23S0q3Zj25mNBBm/X4LznEb/wCFrPY54ezykGWkwZEaLa2NvhgKdRxD3ve73fK4gf7bLjjhrH1du1z3l1Zp6Yaggn9weC8B9oOxzhsbUAHkq/xGngMx8wHYkfFel4beZ9R7QW5WH3eZP9y2d8N2W7Qw4AgVqcmm4/Np6H9FePKSnJhbHhObqr3cvZX4nGU2G7Wed3poPiqjG4V9F7qdVhY9uoPTiOYXrPsb3QqMnF1fIKgGRn5iB+Z3KZ0Wlk09R2PhsjAAIEK3piFHRpBZVnFrS6xARVS2745F31K2Gn+J3AUGAuSef3K2PzKxK36HvdlT44y93dWbamUEhU1V0klSkeY+17C1KtTCtp03OgOJjgLi/wAVq7QwbnVtmty5meLTzEXAvEOPDVeonZdKs4mqJy03fQrX3C2DQ/D06pZLy95HEeV7gDHOwQXe08Bk8zQS3iBqLKlxtIPYcvvC7ZtfkuwruhUeMwuUk5Zb04d1LFlVu7u12CrldYuaA0nSQTIV3t/DNqUHtqR/bJAMjSDzXLbb2e0xaAfe5jkRyK2sNRaAILnECxcSSuGVmE07Y43O+TZwOJdRcCNIGYc/8rpqOIbUbmaeXcdCuXBDrcU8PiHU3S3/AAe658fLcer6deTj8/Xt0da7o5apxC1cHig9tteK2QFrll7jLZrqsKmijBseylcoqtmnsqjwL222x9KNfB+5j7rzouPNeh+2twO0WjlQH/0V54W/vkqgzHmmdJ5LBZ0jJjmIRGKEoQikghCEQJhCEBCISQgyaspgyNQfmEIQegbHx2amx/Y+vFen7GxOZo7IQseU1k3YXePaHeHdfDY3KazPMwghw1sZynm08l1mxXNgNaILQBHCByQhdeO3enLkxmtrpoBC19ot/huQhdmdobMb5fVTu9+6EKz0UVvdA5n7rHEYduZgjXXqkhQZ1KADahYIOV30K1d0qTqWEoseIcA6RM3LnHX1QhVFs5+ZQ1rNf2+qSEEG0sCHtFr5L9QubwxLSWnghC480njt34L3psVeBCbXZhdCFjam9sFv8UjhlV4Wwkha+H9WXm/Zg5q16wtHNCF2cnzLv/jzX2hXeNGuDAOjYn5krnKrRPdCF6ryic2ECxQhQS1KN0IQiv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28" name="AutoShape 4" descr="data:image/jpeg;base64,/9j/4AAQSkZJRgABAQAAAQABAAD/2wCEAAkGBxMTEhUTEhIVFRUWFRUaGBgXFxUXFxcVFRUWFxcXFRUYHSggGBolHRUVITEhJSkrLi4uFx8zODMtNygtLisBCgoKDg0OGhAQGi0lHyUtLS0tLS0tLS0tLSstLS0tLS0tLS0tLS0tLS0tLSstLSstLS0tLS0tKy0tLS0tLS0tLf/AABEIALcBEwMBIgACEQEDEQH/xAAcAAACAgMBAQAAAAAAAAAAAAAAAQMFAgQGBwj/xAA7EAABAwIDBgMGBAUEAwAAAAABAAIRAyEEEjEFBkFRYXETIoEHMpGhscEUQtHwIzNSYuEkcoLxY6Ky/8QAGAEBAQEBAQAAAAAAAAAAAAAAAAEEAwL/xAAhEQEBAAICAwADAQEAAAAAAAAAAQIRAyESMUEiMmFRBP/aAAwDAQACEQMRAD8A8WQkmgEJlIIoTJSTQJNJMoCERCEkAmEkBEMBCSZQIpg9EwEBFZPdEdlj+qycNOyWXigko0i4xzsrvC7LAjOct/3JS2TT8MWALzck/kb+qtcJs2tib0meUH33WB6tC8ZZae8cbWnUdQEiZI+q0qlQT/Dp24mJXUDcWoAS98k8gqnHtqYd2QDhPfmucyl9V0uGUnaHA4EPb52zz5jsipu0116bsp5O0KhftAyHC3JbD8eS0W8xPz6K3ylSSac3icM6m4teMpH7kFReq6WvXbV8tZsz7ruXQqgxWFNN5a4f5HAhdMctvGWOkcepWCbrWSAXp4JZZ0spSKCahiCyCPUK4oYgPEjXkqErNlQgyLdlLEX880ndRZa2GxQfbQ/VbBP/AEV50E6ULFwCE0KJEpJr2GkhCBpBCSLsyiUIKATHVIIRAhCYQJZEysUIGLIhJNBI8adkUmS79/NRytjDi5tcBB0mzaOapTpf1eZ/bl9l6vsrCtaxoAtwXmW4lN1TEPcATDGjpqV6ns9wggjK4cP0WTm96bOH1ttV6YPwXCb17PY9w5wvRCMokrg9/aLqbPFaPceDf+k2K8cf7Omd6rhcVgHNBJGh/wCli7BEsJ1iCrzA7TZVBB+B5LJ9MAwfciD66LT2y7c4yCIPcLHFM8Vhaffp3af7eIW3jsL4Zm8B0eh/woB5H3GnzB4JFt+OfN+HojMf3wW5jsEQ9wGmo7FRDDFdXGtck+qFOaJFzooAiCFiE5Qim0wbKyw+LBs7WFWBZEWlEXSFUsxjwIDtEKaECylYyhUMohJMIBEoSQNBQhAJz0SQgEBCEAhCEAhZBpSjogIW3guXNa2XpZbOEplxsP3oix224e0GUKWILzEPHeIauzZi6b2sqU3zmILTzvcdlzO42wG1KL3PuS/7AR8l2OD2aA9rGtAZT4DmdAsnJZ5Vt45fGL2vUBYD0C4ja+N8eq7Dmk4Nc0weBGh7Fdy1kzwhaDsKGukNHwXOWfXTX+PItq7AqYd7TSDn03eVpIMh3J36qJuIeDlqNLeDmkX6Fe2PaHXcB6rkt/NnsfT8UCHsOo4jkV0nN3245cP2OOdFRsHoD6G3otDadGGh3Fhg9uBWzScGC/5gLjRS4qgXU3lpkEXXZxl6UG1CWsY4aaH1VacYeSuto4f/AEk8Wlv1XOjqvePp4ySnEkiCoCnw6pL08BCcIhFJIrIpSgYCEwUIdMYSQgFECaSaASQmCgEQhJA0IQgkyWt++yjWRdaEiUCQhCDNzbaR90D7LED4pgoMw4/JbGDJkDUyD81qwbX1WxhnRPOyD1j2e4j+FUA95pNuVpVxs/aJp1SGtLs2sf1c1w24uLLMY5k/zGA+o1+y7EY4sxLmtZ1WPkx1k38N8sZHUUQ9xlzmkHhF/ipKdiWm44Hoq+jtBwF2SOi22188eUg9VzrpZYeLPJVG2KOam4dj6K9NGNVXY2Mrv9p+i867XfTzLFYTzupDQO8p5AgH6ypMBQ/pPmFi06OH6qXGVwKstHlLLE/mMm6rcXXcx4c3hr2Oi14+mPLrJDtmh/p6rBYzPTWYXGn9+i7T8QKrYInMHAjrzXG1RBIOoMLphXPOMC1JZErGV7cwmkUIBCAglAJIlCKAgoCeXiiMYTQEBABOUihABNCSBoQhAIQhAIKEygSEIQACnp/b7qJq2KemiC/2BijTnEkT4b6bC7k0luY/Ar0xjvFrl4NnQLcoBXkmxwHF9Bz8jawiSfKHjSe9vgu03M2jUafBrAZ6dmkEHOBabHX/AAuHLjvto4ctdPS8Lh4HTktktVfS2syBJ7rbNbMJ0CzVqSV32JVBt5pGGe82kW7cVaPOchoM8+yrN+a7W4fIXAEyB2hJEtcLtNv+mwVcPB8VkFo1YQHO+Fo9VSbYxEcdRCVGocjGTOQETwa2TYLS2g6XQLiNVskYrWezahFQCVWbaoltVx4OupqNXzyLrLa7wRmAsNe3VX1kvvFToTdr+/gkvbkRRCEICVtVmwwWvZaq2cW6wCDWhCSEDKaRQgAmEkBAFCAEIBNJNAIQhAIQhAIQhAym0a8wmBqpsLhnVHBlNjqjz+VgLjrrb01RRQsQYHXmtkuAuV3O6nslxWI8+Jd+HpcrGo77NXd7J9nGEpPhjM5EeYmbDvxKg803b3P8ZgrYgODCRlpi08s03uu3pbsUm5SKbWFogZTceq7febZzfBYIyta8TFjEQLjqqRjXCTTaXAWJjMpZPpuz0rKez3aDz8p17Fb2zs0mm6YiROvZZ7OBLpmL6cx9lv1WjxGCLgn4LLy4zG9NvDncse02UMbIGg4Lkd5qX4toBsR7vJdk502CqsZsgESwwZtOi8R6eR1sHlLqcZSDoePUdFW1sK8+WATxiwC9bZuh49X+I1shpMj5XWttL2cuglhMjhz7rThbZtmzkl08rp4KJgyRHT1WtijYidbfBdptTcfGUQanhF4jRh4duK4va9QQxmRzHtnM14LXSRydcr3N7ebqTpUkQUQpHqJe3IJJpoDkp8VwWup2VZ8rvjzQa6FI6mJs4fEIQRFNASQNCESgCmkmgSYSITQCEIQCAhNpQZhvVY5emn1UoHBM/wDfZBtbF2XUxNZlCn77zrrlbxcvo3dDdShgmCnSYM0AveQMzjzJXA+w/YvvYl7bu93/AGDSPWV7NRZAJOpUVp7VxBaAxup1PIBVOHolwu4gcACR6nqrXH0jEi5NvRVswFKsVm8GJc2hVlxLRTdYnoePNecbqbyvDT+HNWkxjPMHOz5yRM+Yld1vg6MHXP8A43fQryPdJ7W0qpJP8tugPI8UhXpG421PxLTVkwHEeYAOnjMWXVPZL5nQLhvZZRjBA83uPzXchqycl/Ot3DPwiTOBpdQuzH9Fn4fyVhsfDl3m4DT9V5xxuV0ueUxm21snC+G0k3c7X9FtOf0KmY4tEEGOakbUaeIW2TU1GC227rXo4cn3tCqjeHdPC41pZiaQJGjwIe3sQukCgriD3Qj54389mVbAtNak418ONTH8SmObgNR1iy4BzQfsvsGoAQWuALSCCDoQdQV81e0bdU4HFuaAfBqy+ieEG5bPMGTHJWUrj4SWbx/hYwq8km1xBBGoukghBc094CAAaFIkAX59dEKlQgESkmgUJoQgJQhCBoSCaAQhMBAlkzVPw7J00EjV2fsu3WbjcQ41f5NAZiP6nagHoOXVcYvbvYngDSwj6jhevLh2AgfSfVB2O5+H/mOAgTAA0AC6SppC0d2aeWgI4uJPeVu4mub6SkVr4fzv6NBjqVRYh9z3P1XRYalAHPn3VBtBoaXE6AmVKRzO+THPwtWnTEueMoHfiuG2fujiKNGq008xqMAbDtCBx6Lt27y0qRPiU3PdJPluAOHyV2cQamWG+GCJvqBwWfLkyncnTROPG9W9ub3MwFTD4SnTqsyuGoP6q8dincAtjGPcJY7zRcHmstmbMdVJy2A1J07LPfLK9NWNxxx7+MNm4d1eoKcwNXnk39Su3FFtNoDRAFgqndjAmm17nQXOqaj+kRAVtW1AWzhw8ce/bFzcnll16Yly18RTaLgCStksUVdkuAXVyYMZNkiOEkxzUrBqVCFFBCr94926GOw/g4hsjVrh7zHf1NKs6bZWeIqADsFB8m70bDfg8U/DVL5DZ3B7To77eipl6V7dgPx9KPe/Diet3R915s4L0jFCEIhoSCEUghIJhEAQgoQCEQiUAmgaSnCBKSmL3UakYDI1QTLB4vPw/wArNYu19EGVFheW026vcGDu4xf4r6X2Hs40GUqc2DII4e6vmzBH+LSg38WnHP3xdfUuyZdTbN7D6Isb+wv5ccnFYTmeeQKy2aMtN/RzvusMCZbPM/RIJ6+LbTideS5rar8wf1B+MKy2ufPpaIHVV+WcxOjQfopaRy52QytBLcpAuRYFdHgWQJ/KBAJ1sqzA0yQQXWuRHKeKt8MxxaG2LRoVhu63ak7QvBPxVnu3j/DcaL7NcfIeR4grWrU/kFrVWBw6i4Uxy8bsykymq7DAWZ/yKlIlVG7uOzs8Nx87b/7h+quCt+OUym4xZY3G6oZqo3tkypWocF6eUL32gIbe0XWJCZsorJ1rBamJ4DmVOXLWdd3ZRXjPt+2fFXD4jgWmme4Ej7ryZ/75r6E9tGz/ABNnOeBLqNRr/SfN8pXz48n7qpWCSaSIcoQhFJBSCEQ0EoTBQIr2bdPAU/wuFZSyPaYfVsCXGNCeFz8l4y4wvd9wcKzD4ak0RduZ3UuuVw571Gj/AJ/dqs3v9noxDn4im4U3kDyADKY49yvLNsbJrYZ/h1WFp4Eizh0K+kaFVj5J04dFobW2PTxDIrU21GkQAdR1ngVzw5bHXPjxy+ar5vEfOLKVhGi9Y9oO4NMYdj8HQAqUvfDbZ2AXMcTYLydnfmtOOUyjJnhcazWLhdZBqTjHfh34L08vVfZTu1ha+GFVzA6tnJzm5bFoHLRew4DDZI4iy4f2VbLNDCMaRc3d3N/uvRKQUVph+WnUP9xWOAbDQPl3UeIPlgfmefhKno2qf8QrCotsDygyLfH0VW5nkLeYPzCvq+GD4aedlVYujlcW8lKR5N7R6lfD06QDnU8zy0lps4ZXG3LRR7H3kqYOhh6rnvq06hAex1yBBOZnGbaLc9tJ8mGH97j/AOrlQ7Zw8UMBTnWowfEOC8+M09ed29Vwu2adXK5jg4OE2K3jTkWULtm0yxrS0WaLixBjWygw0sd4bzPI8x+qz8nHrto4899JWgg5mnKQbEcCuo2Tj/FbcQ9vvD7joueFMnv9QoTjX0arSGub1cIDui88OVxv8euaTKf13ICwqaLHBYkVGBw9RyPJZVQtu2PSIi/ZIhKpYd1iHKKyLFA5gF5WbpUNQfRBS75Gi7A4llR2UGi+50BgwvlqbDt+7L1T21bYealPCNkMy53/AN14A7SF5c9hVSoUipPDPFYwgUFCMyEQkITQKU4QkgduOkj4cV9A7OoMGHYQ78giOZGi+fplXmw96a+HcwZ3PpNcCaZ5dCVy5cLlOnbh5Jje3smKx3gtDXGCQ23S0q3Zj25mNBBm/X4LznEb/wCFrPY54ezykGWkwZEaLa2NvhgKdRxD3ve73fK4gf7bLjjhrH1du1z3l1Zp6Yaggn9weC8B9oOxzhsbUAHkq/xGngMx8wHYkfFel4beZ9R7QW5WH3eZP9y2d8N2W7Qw4AgVqcmm4/Np6H9FePKSnJhbHhObqr3cvZX4nGU2G7Wed3poPiqjG4V9F7qdVhY9uoPTiOYXrPsb3QqMnF1fIKgGRn5iB+Z3KZ0Wlk09R2PhsjAAIEK3piFHRpBZVnFrS6xARVS2745F31K2Gn+J3AUGAuSef3K2PzKxK36HvdlT44y93dWbamUEhU1V0klSkeY+17C1KtTCtp03OgOJjgLi/wAVq7QwbnVtmty5meLTzEXAvEOPDVeonZdKs4mqJy03fQrX3C2DQ/D06pZLy95HEeV7gDHOwQXe08Bk8zQS3iBqLKlxtIPYcvvC7ZtfkuwruhUeMwuUk5Zb04d1LFlVu7u12CrldYuaA0nSQTIV3t/DNqUHtqR/bJAMjSDzXLbb2e0xaAfe5jkRyK2sNRaAILnECxcSSuGVmE07Y43O+TZwOJdRcCNIGYc/8rpqOIbUbmaeXcdCuXBDrcU8PiHU3S3/AAe658fLcer6deTj8/Xt0da7o5apxC1cHig9tteK2QFrll7jLZrqsKmijBseylcoqtmnsqjwL222x9KNfB+5j7rzouPNeh+2twO0WjlQH/0V54W/vkqgzHmmdJ5LBZ0jJjmIRGKEoQikghCEQJhCEBCISQgyaspgyNQfmEIQegbHx2amx/Y+vFen7GxOZo7IQseU1k3YXePaHeHdfDY3KazPMwghw1sZynm08l1mxXNgNaILQBHCByQhdeO3enLkxmtrpoBC19ot/huQhdmdobMb5fVTu9+6EKz0UVvdA5n7rHEYduZgjXXqkhQZ1KADahYIOV30K1d0qTqWEoseIcA6RM3LnHX1QhVFs5+ZQ1rNf2+qSEEG0sCHtFr5L9QubwxLSWnghC480njt34L3psVeBCbXZhdCFjam9sFv8UjhlV4Wwkha+H9WXm/Zg5q16wtHNCF2cnzLv/jzX2hXeNGuDAOjYn5krnKrRPdCF6ryic2ECxQhQS1KN0IQiv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30" name="AutoShape 6" descr="data:image/jpeg;base64,/9j/4AAQSkZJRgABAQAAAQABAAD/2wCEAAkGBxMTEhUTEhEVFhUXFx4ZGBUYFhcYFRoYFhgWGBcaFxgYHSgiGBolGxgXITEhJSkrLi4vFx81ODMtNygtLisBCgoKDg0OGxAQGi8lICYtLS0tMCsuLS0tLS0tLi0tLSstLSstLS03LS0tLS0tLS0tLS03LS0rNy03LS0rLTctK//AABEIAHAAoAMBIgACEQEDEQH/xAAcAAABBAMBAAAAAAAAAAAAAAAFAwQGBwABAgj/xAA/EAABAwEFBAYIBgAFBQAAAAABAgMRAAQFEiExBkFRYRMiMnGBkQdCUqGxwdHwFCNigqLhCDNTcnMVJGPC8f/EABkBAAMBAQEAAAAAAAAAAAAAAAIDBAEABf/EACcRAAMAAgIBAgUFAAAAAAAAAAABAgMRITESE0EiQ1FhgQQjMnGx/9oADAMBAAIRAxEAPwC3xXaa1FboQjZNdTXNbw864w4muwa4IrvDXGmTSajXUVC9qdsksBSWoJGqjoD+kbzQ1SkKZbfBI7zvRphMuLA5b6gN8ekfUMpge0T8cqgd4Xs5aXDiVlqTr4/QUOeSInPCOyN5pT2+xqlIlSNvbYTOMHlB05kfeVHbj9JgxBFoI1g8ucjUVVbzq4hAPhp/dBnULTmR9/fwolJj19D1wzebcDreVNlWsFZIOU1QWz+3LzUJWcSQMgfrVmbL7TItI6uSvZ+lLqqXZilEovW+m2AFOA79OWtQ2+b9FofbKAQgJkGcjiiJGgOVD9tnFOKbQVmFEeE5GKDbQNJaX0IUQkYEA74JInvrzvSV5fP3e/8ACuEpjZL7IFOJlsYhxBBoRtBclpWpJQyowDOnKpBsDdSbMwn80qLox5gCDvAzz1oxar1RhkEKBy8c/pVM4YjnZNX6jLT1KRUf4J7/AEz5iuf+nPex7xVrs3bZFJSYXJE5KMZa0iu4bMoSlawIn2ppnwgPJm+iJgAv2awlY9WndZVuhWxibSd6awWr9NPqys0dsYG0xurn8byogaje2l9osrWUdKuQjiI1V4T5xWU9LZq54BW121OEFpswc8ap0HAc/wCqqG+LwxkmOqnQd+g79PMUvfl8EAgHdmeZ+/GKjzj+EInUyo/L4k+I4UmE290UvUrSF23SgYfWJlXDn4D50narVuB7yd/9U2edgZ6nd8vvWndguN97MIMbt0+egpj0uwUm+EKXc244UpSYUrIb4T6yqnbtyNLCbOlMnRauEajnxJ3SONC9nrkWhZSpRxnUgZxnATvkZ/etlXHdQZSBHWIE7wBrEnXM5nfU93t8FMz4rkqPb7Y4sIDzeg7Q4A6UD2LvBbT6VpPrAd8mB8auzbpkKsqwQM0n4VQFztdeOfvBn4xTMVOpaYnIkmmi3Np1y4yoaHCR3EmgO35i0LM+wf5U4ftfSNMKnQAeIKqb+kMfmuH9CT5KqXGtZEv7HN/tE6ut9XQWU7sJGu/d8DTQu/lQTovcf1qHCk7oemyMHgsjWNCusWvqOSdFKPanRc6RlT6ftolx8Un9x1dD5KG5OiiCPOn13K6kfpI8pFBrmV1Ffpc+dFLBv/S4R4TPzqfQ2+2Sm3OWvpkdCtpTS5EkdmOtu7XDKjYWNJE1G3niHkJdaWhRCieiJUhYEAnIZQSJJ40Uu+xspUVIZwKO8pOLzNXy+SMJTWVzWxTDBO0vpQlS1GEpEk8hVAbZ7SqtDynNBMIHADs+O/xNTP0vX0sYbO0vdK0jXPQEzwnLKqiecw5aq8/M/SlV8Q/GvHkQeBUc54maXsNgVa3whBgAa6wJE5caZWt0xAzP1qx/R5cfRNFw6rPuTp8aDLk8J2OxR50ELLseyhuGxhXvcPWUfPSmtjue12dwkO9I1GaT2j3cDU2sygfCk7Y4jPunLlUk5XrbK3C6Q2sKAX8QEHDn7ponab0KDCGysjh2R3xXF32UiVnUjxqM7SM2wLBszuHPNBTxAz/VvyrZW2DQ524vE/hFlaCkxxkHdE7u6qPu89aeXxqzNuL7Uu7YcQUulwNkER2ZVI5ED31WNhynuqrAtJk2V8omF1OksJ5Knz/uiHpEB6Rz/hn+VCrm/wAnuVHl/wDaNbdIlxX/AAH3GlfNX5GfKYb2cc/7JB4OqG7fH1p48f8ANHNY7XIHSMqFbFLxWFQ9l5P8ko40dQQVqE6kb/aSN0cqK+ySXz+QfdRzeHMK+NF7OYU4OYV5pH0oNc6uuviUD3UYaHWn2kD3GKQynJ/IJXBfDqlrLimS4glCW1OFKwMiuCU5mYGnq1LbHasYzQpBGqVDPzGR8KrSx2E9G2h8YglRKgVtnta4FA4kmY1JmNKnOz9qQUBtClqwjVRCjyBI1q+NrshDM0M2hvgWZrFqtXVbTvKonyAzPyonFVXt3exxOOTmVKZZHspRHTKHNSilP7a2ugpW2VttNfC3HVFRJUSVHvJ3+6gLj3E5muLU5JnjlPI6UzU71q6Z0hrYcupvGoqBEIIkHfiOHLnnNXbdtnwsNpG5A94k1TeySMaViUyHEEJgYiClzEZ4ApRlxVVy3S9+WnkI8qh/VvnRVgWp2Mra+llSQtQlUxJgEimbrzpONBJJGrZBI8B9KN3ld4cSJGhkcjTSyMt6KltwaLSct0EjeNeFJiSnfuLXZeTyUwW1qnU4QInfBNGGFJWDxSSD4UHF5KS4G19bFmlxAkZe1Gk/Ku7G8pONSshJPLv91c20zHOyD+md5KW2Wx2lLKvBKY/9h5VWllBmIontlfZtlqW4OwOqj/aN/jr403syYzP3pXoYp8YSZBkryolF0tQx+4/KpDtZZypajBjoIJ74ig10tlTAAST1laCdAgjQc6mV7WZxTbgDazibR6qtQQcss6lbfqj1r02RzYG0H8M+kf8AjX/GPlUwVks/sPa4SNwqMbC3M+hDiVsOJloAYkkZgqyz5GpouwOH1T2I13gncMqdfZEkR+xjDaEp44k+RNE0rza0jrpPuI+FMb7u95JLqREKkEQe1hGm/Mmo/wBKtwLUpKFAdkrEiJIHiYn93KkFtT5ckttW0baRJZcjuA+dMbv9I4QVBDBIPEgGdOJqJ22+XlpwizOZ8YAoVYrI9jGJspTIkyJiaq9Vvtom9D7F7N3gVCSdec/Cqe9J7i2X0ICZbUCtJnOSeuO6T76mdntqEpjpiOUf1Q68LA3eTjdi/EKxE4yYkpQiMRz0yMDvrptN6OeNyVNZrsefStbbaloR2lAZDf45UzZbxnCNK9cXVcTFnaSy02EoSIA18TxPGqG9IGyYsFuJQmGX5W1AyEEY2/DEI5KHCqNCfIZbEWYNlRMYp+zVgXda8JictarzHERlzn3z97qcJvxaQJzj1tDUebA6e0W4cyS0y2mLRIpUsJX2h7qra79pDuIgaic/Kphd96qVGnhJUfCpnPj2U8PmQ10CETAAJqvNvtsWMKrKysyoYVuASlAO7mTviutvL8UhabOlZKlJxO55AKySjLlJPhUba2S/FpCmShLpUEgEnDMEBPAThiqMODfxMly5vZEUcsK2nFNuCCB4EK0Uk7wRXaF9fkfv5UQ2hDqSw2+IcaQpsp4BC1BIneI05RTFhMqA8PrVTJ0XH6LXyLM7H+qeUQhPnU4sF5oUDixTMGUkaVFNgLAWrKgHVZKz+45e6KskWdPCkzG3syq1wDEW1uO2PHKsxNnRSPMU/XYkHcKRXdTZ9UUx4wfJDC12BtxJSUyk6wfnQZWzVnEIAUAIPaB0M5yNOVSJVzI3CO41wbnG5ax+40usGw1l17nmdW0z54U3N/vn148Kc3hdlmYyXaVKV7KEAHxJUYqOOuTppWxEVykPvM17hR6/X9C4as7/AA52crtFseOZS2hMnWXFKPwbNUyTXoD/AA4WQCyWl2M1vhB7m0Aj3uKp8yl0TXbrstlYoVtLcTVts6mXdDmlW9Chood31pDaHbGxWRJNotLYI9RKgpw8ggZ+dVdZ/TG5aLYhpCAxZ1HCkmC5iJ6pWdADpA0nWiYtIid43a5Z3FsuphaCQRuPMfpIP8hzhBJz07+P3kfFPOri2ouBu8EdKZatDaYkCUrSJIkHtAZ8CAo8are37N2hnVsqHtI63cY156erzpbtJ6GzFNbQOSEEdkeQiI0+/aFHLi2hXZRASlaeCpkcM9eI8vAGkROWekffEyPBNJI6y+IAlJ4zlP3zrnM12anS6Ob5SVgvOKBcUucXMk6cBy5UVuC1hkKcVl0a0qG8DArEokb4G7l3UMvlmejjQEkjvisvT8uyhZJBVKQDliCR1oPIxRAsE7T3r+KtLr4BCVHqgmVBIyExv3kbp5Urs0bKHQbU6AmR1YJn/cRklNRicsiaTrHOzdnpli8mgUy4gTEdYZgxEZ1PJryPsyouPNIKswtOGc8goEp5V60Cs6GJ8eAb5FK0TWqymCzK1W60a448XLWSSSZJ31xNZWVoWzKdMXg6hCm0POJbX2kJWoIVu6yQYOXGmtZXHG01sVqsrDUeiPRrtP8AirMgqJ6VEIWd8gZHxGffUzcsKVCUwknd6hn4VQHocvJLduDKzCXxhn9aZKfmPGvRNlsZTkFyNxjTllkBQuVXYatzyiMXxYhhIUhOLUApBmDMDKoTtC02EhaAkEHcNQoAHTw8quN2zSIUnEPMVAtt9nyhBdbEomViM08CeIn4+c1YnD8l0W4s8WvGuyPXJsz+JbBJwgSrFE5kZJy3GM+7KpM9sqm3Xa5ZlgIWlZLZyIQ4gQnT1cyO4mjd27PPMIbQ0sJQUicQJW2oASUwYUDnkdCAc9KLM2ZLP5aSSInMySr1iTvJqldEFPlnkW1WVxlam3UFC0mFJUIIIrhSeI8a9A+lrZRFrZS8lMPIBAXx0KUr74MHca8/BR0IgjUUSMN2Z9TS0rSeslQUDzBkd9etrhvZFqs7VoRo4gKjgTqPAyK8iuRuq6PQDf8AKHrEs5p/Nb7lZOJHcYP7jXHMucGtmkW1UpNcCbJrRNamtE1hx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32" name="AutoShape 8" descr="data:image/jpeg;base64,/9j/4AAQSkZJRgABAQAAAQABAAD/2wCEAAkGBxMTEhUTEhEVFhUXFx4ZGBUYFhcYFRoYFhgWGBcaFxgYHSgiGBolGxgXITEhJSkrLi4vFx81ODMtNygtLisBCgoKDg0OGxAQGi8lICYtLS0tMCsuLS0tLS0tLi0tLSstLSstLS03LS0tLS0tLS0tLS03LS0rNy03LS0rLTctK//AABEIAHAAoAMBIgACEQEDEQH/xAAcAAABBAMBAAAAAAAAAAAAAAAFAwQGBwABAgj/xAA/EAABAwEFBAYIBgAFBQAAAAABAgMRAAQFEiExBkFRYRMiMnGBkQdCUqGxwdHwFCNigqLhCDNTcnMVJGPC8f/EABkBAAMBAQEAAAAAAAAAAAAAAAIDBAEABf/EACcRAAMAAgIBAgUFAAAAAAAAAAABAgMRITESE0EiQ1FhgQQjMnGx/9oADAMBAAIRAxEAPwC3xXaa1FboQjZNdTXNbw864w4muwa4IrvDXGmTSajXUVC9qdsksBSWoJGqjoD+kbzQ1SkKZbfBI7zvRphMuLA5b6gN8ekfUMpge0T8cqgd4Xs5aXDiVlqTr4/QUOeSInPCOyN5pT2+xqlIlSNvbYTOMHlB05kfeVHbj9JgxBFoI1g8ucjUVVbzq4hAPhp/dBnULTmR9/fwolJj19D1wzebcDreVNlWsFZIOU1QWz+3LzUJWcSQMgfrVmbL7TItI6uSvZ+lLqqXZilEovW+m2AFOA79OWtQ2+b9FofbKAQgJkGcjiiJGgOVD9tnFOKbQVmFEeE5GKDbQNJaX0IUQkYEA74JInvrzvSV5fP3e/8ACuEpjZL7IFOJlsYhxBBoRtBclpWpJQyowDOnKpBsDdSbMwn80qLox5gCDvAzz1oxar1RhkEKBy8c/pVM4YjnZNX6jLT1KRUf4J7/AEz5iuf+nPex7xVrs3bZFJSYXJE5KMZa0iu4bMoSlawIn2ppnwgPJm+iJgAv2awlY9WndZVuhWxibSd6awWr9NPqys0dsYG0xurn8byogaje2l9osrWUdKuQjiI1V4T5xWU9LZq54BW121OEFpswc8ap0HAc/wCqqG+LwxkmOqnQd+g79PMUvfl8EAgHdmeZ+/GKjzj+EInUyo/L4k+I4UmE290UvUrSF23SgYfWJlXDn4D50narVuB7yd/9U2edgZ6nd8vvWndguN97MIMbt0+egpj0uwUm+EKXc244UpSYUrIb4T6yqnbtyNLCbOlMnRauEajnxJ3SONC9nrkWhZSpRxnUgZxnATvkZ/etlXHdQZSBHWIE7wBrEnXM5nfU93t8FMz4rkqPb7Y4sIDzeg7Q4A6UD2LvBbT6VpPrAd8mB8auzbpkKsqwQM0n4VQFztdeOfvBn4xTMVOpaYnIkmmi3Np1y4yoaHCR3EmgO35i0LM+wf5U4ftfSNMKnQAeIKqb+kMfmuH9CT5KqXGtZEv7HN/tE6ut9XQWU7sJGu/d8DTQu/lQTovcf1qHCk7oemyMHgsjWNCusWvqOSdFKPanRc6RlT6ftolx8Un9x1dD5KG5OiiCPOn13K6kfpI8pFBrmV1Ffpc+dFLBv/S4R4TPzqfQ2+2Sm3OWvpkdCtpTS5EkdmOtu7XDKjYWNJE1G3niHkJdaWhRCieiJUhYEAnIZQSJJ40Uu+xspUVIZwKO8pOLzNXy+SMJTWVzWxTDBO0vpQlS1GEpEk8hVAbZ7SqtDynNBMIHADs+O/xNTP0vX0sYbO0vdK0jXPQEzwnLKqiecw5aq8/M/SlV8Q/GvHkQeBUc54maXsNgVa3whBgAa6wJE5caZWt0xAzP1qx/R5cfRNFw6rPuTp8aDLk8J2OxR50ELLseyhuGxhXvcPWUfPSmtjue12dwkO9I1GaT2j3cDU2sygfCk7Y4jPunLlUk5XrbK3C6Q2sKAX8QEHDn7ponab0KDCGysjh2R3xXF32UiVnUjxqM7SM2wLBszuHPNBTxAz/VvyrZW2DQ524vE/hFlaCkxxkHdE7u6qPu89aeXxqzNuL7Uu7YcQUulwNkER2ZVI5ED31WNhynuqrAtJk2V8omF1OksJ5Knz/uiHpEB6Rz/hn+VCrm/wAnuVHl/wDaNbdIlxX/AAH3GlfNX5GfKYb2cc/7JB4OqG7fH1p48f8ANHNY7XIHSMqFbFLxWFQ9l5P8ko40dQQVqE6kb/aSN0cqK+ySXz+QfdRzeHMK+NF7OYU4OYV5pH0oNc6uuviUD3UYaHWn2kD3GKQynJ/IJXBfDqlrLimS4glCW1OFKwMiuCU5mYGnq1LbHasYzQpBGqVDPzGR8KrSx2E9G2h8YglRKgVtnta4FA4kmY1JmNKnOz9qQUBtClqwjVRCjyBI1q+NrshDM0M2hvgWZrFqtXVbTvKonyAzPyonFVXt3exxOOTmVKZZHspRHTKHNSilP7a2ugpW2VttNfC3HVFRJUSVHvJ3+6gLj3E5muLU5JnjlPI6UzU71q6Z0hrYcupvGoqBEIIkHfiOHLnnNXbdtnwsNpG5A94k1TeySMaViUyHEEJgYiClzEZ4ApRlxVVy3S9+WnkI8qh/VvnRVgWp2Mra+llSQtQlUxJgEimbrzpONBJJGrZBI8B9KN3ld4cSJGhkcjTSyMt6KltwaLSct0EjeNeFJiSnfuLXZeTyUwW1qnU4QInfBNGGFJWDxSSD4UHF5KS4G19bFmlxAkZe1Gk/Ku7G8pONSshJPLv91c20zHOyD+md5KW2Wx2lLKvBKY/9h5VWllBmIontlfZtlqW4OwOqj/aN/jr403syYzP3pXoYp8YSZBkryolF0tQx+4/KpDtZZypajBjoIJ74ig10tlTAAST1laCdAgjQc6mV7WZxTbgDazibR6qtQQcss6lbfqj1r02RzYG0H8M+kf8AjX/GPlUwVks/sPa4SNwqMbC3M+hDiVsOJloAYkkZgqyz5GpouwOH1T2I13gncMqdfZEkR+xjDaEp44k+RNE0rza0jrpPuI+FMb7u95JLqREKkEQe1hGm/Mmo/wBKtwLUpKFAdkrEiJIHiYn93KkFtT5ckttW0baRJZcjuA+dMbv9I4QVBDBIPEgGdOJqJ22+XlpwizOZ8YAoVYrI9jGJspTIkyJiaq9Vvtom9D7F7N3gVCSdec/Cqe9J7i2X0ICZbUCtJnOSeuO6T76mdntqEpjpiOUf1Q68LA3eTjdi/EKxE4yYkpQiMRz0yMDvrptN6OeNyVNZrsefStbbaloR2lAZDf45UzZbxnCNK9cXVcTFnaSy02EoSIA18TxPGqG9IGyYsFuJQmGX5W1AyEEY2/DEI5KHCqNCfIZbEWYNlRMYp+zVgXda8JictarzHERlzn3z97qcJvxaQJzj1tDUebA6e0W4cyS0y2mLRIpUsJX2h7qra79pDuIgaic/Kphd96qVGnhJUfCpnPj2U8PmQ10CETAAJqvNvtsWMKrKysyoYVuASlAO7mTviutvL8UhabOlZKlJxO55AKySjLlJPhUba2S/FpCmShLpUEgEnDMEBPAThiqMODfxMly5vZEUcsK2nFNuCCB4EK0Uk7wRXaF9fkfv5UQ2hDqSw2+IcaQpsp4BC1BIneI05RTFhMqA8PrVTJ0XH6LXyLM7H+qeUQhPnU4sF5oUDixTMGUkaVFNgLAWrKgHVZKz+45e6KskWdPCkzG3syq1wDEW1uO2PHKsxNnRSPMU/XYkHcKRXdTZ9UUx4wfJDC12BtxJSUyk6wfnQZWzVnEIAUAIPaB0M5yNOVSJVzI3CO41wbnG5ax+40usGw1l17nmdW0z54U3N/vn148Kc3hdlmYyXaVKV7KEAHxJUYqOOuTppWxEVykPvM17hR6/X9C4as7/AA52crtFseOZS2hMnWXFKPwbNUyTXoD/AA4WQCyWl2M1vhB7m0Aj3uKp8yl0TXbrstlYoVtLcTVts6mXdDmlW9Chood31pDaHbGxWRJNotLYI9RKgpw8ggZ+dVdZ/TG5aLYhpCAxZ1HCkmC5iJ6pWdADpA0nWiYtIid43a5Z3FsuphaCQRuPMfpIP8hzhBJz07+P3kfFPOri2ouBu8EdKZatDaYkCUrSJIkHtAZ8CAo8are37N2hnVsqHtI63cY156erzpbtJ6GzFNbQOSEEdkeQiI0+/aFHLi2hXZRASlaeCpkcM9eI8vAGkROWekffEyPBNJI6y+IAlJ4zlP3zrnM12anS6Ob5SVgvOKBcUucXMk6cBy5UVuC1hkKcVl0a0qG8DArEokb4G7l3UMvlmejjQEkjvisvT8uyhZJBVKQDliCR1oPIxRAsE7T3r+KtLr4BCVHqgmVBIyExv3kbp5Urs0bKHQbU6AmR1YJn/cRklNRicsiaTrHOzdnpli8mgUy4gTEdYZgxEZ1PJryPsyouPNIKswtOGc8goEp5V60Cs6GJ8eAb5FK0TWqymCzK1W60a448XLWSSSZJ31xNZWVoWzKdMXg6hCm0POJbX2kJWoIVu6yQYOXGmtZXHG01sVqsrDUeiPRrtP8AirMgqJ6VEIWd8gZHxGffUzcsKVCUwknd6hn4VQHocvJLduDKzCXxhn9aZKfmPGvRNlsZTkFyNxjTllkBQuVXYatzyiMXxYhhIUhOLUApBmDMDKoTtC02EhaAkEHcNQoAHTw8quN2zSIUnEPMVAtt9nyhBdbEomViM08CeIn4+c1YnD8l0W4s8WvGuyPXJsz+JbBJwgSrFE5kZJy3GM+7KpM9sqm3Xa5ZlgIWlZLZyIQ4gQnT1cyO4mjd27PPMIbQ0sJQUicQJW2oASUwYUDnkdCAc9KLM2ZLP5aSSInMySr1iTvJqldEFPlnkW1WVxlam3UFC0mFJUIIIrhSeI8a9A+lrZRFrZS8lMPIBAXx0KUr74MHca8/BR0IgjUUSMN2Z9TS0rSeslQUDzBkd9etrhvZFqs7VoRo4gKjgTqPAyK8iuRuq6PQDf8AKHrEs5p/Nb7lZOJHcYP7jXHMucGtmkW1UpNcCbJrRNamtE1hx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36" name="AutoShape 12" descr="data:image/jpeg;base64,/9j/4AAQSkZJRgABAQAAAQABAAD/2wCEAAkGBxMSEhUSExMWFhUXFxgYGBgXFxUVFxkYFRgYGxcWGBgdHSggGBolHRUYITIiJSkrLi8uFx8zODMtNygtLi0BCgoKDg0OGhAQGi0lHiItLS0tLystLSsvLS0tLS0tLS0tLS0tLS0tLS0tLS0tLS0tLS0tLSstLS0tLS0tLS03K//AABEIAMgAqAMBIgACEQEDEQH/xAAcAAAABwEBAAAAAAAAAAAAAAAAAQMEBQYHAgj/xABIEAACAAMFBAcFBAgEBAcAAAABAgADEQQSITFBBQZRYQcTInGBkcEUMqGx8EJSctEjM2KCkqKy4aPC0vEVc4PiCCQ0Q0RTY//EABkBAAMBAQEAAAAAAAAAAAAAAAABAwIEBf/EACoRAAICAgIBBAAFBQAAAAAAAAABAhEDIRIxEwQiMkEjUWGRsTNCUnGB/9oADAMBAAIRAxEAPwDaxBmOawGMZNBiDrHAMdQCDYwlHTmG9ptCy1LuwVRqcoTddjQrAJjPd4+kiXLJlyRfbU6CKDb9+rXNbszSNKKAfCJ876RTxv7N+BhaUYwCydItqs7DrZhbIU7JPiMj8I1bdPfGTbJImrUHJl4ERrnXZlxZZbScR4+kJs1IaT7cGIpXX0hDaW01kyjMYVAzxp8Yjly1BuI4xbpA25MHV3vu1Pw05xUZ9trlLfyiP2/vYLWksIgVBMN6pqwMvgcqYw72TPFoZ0ksrMh7QrlHAsmaW3/B0+JQXu0MrXtoS/eRxwqKVpEZO23LebLNCAt6pPOn5RNbxbq2qcEuBKgmtWpnTlyimNsK0VIIX+Lh4R0w51bJyliX9xd5G2bPrNQeMTdmmKwDA1BxB4g6xlR2FO1u+Z/KLrse03ZUtCe0iqD4CnpGjHODdJltlCHKLDSxtUCHt4ClSBXAVIBJpWg4mgPlG1sTBcgRQejrpC9seZKnIUftTAwP6ML2QJYBxrr5wI00lpgjWoBEIEvwg+3wi5MVEGRDdmcaRH7W2x7PLvsOSrkWbgITkl2NJvo63h2ylmSp7Tmt1a501PACMS3v3xnT2pfN2tBTAdy/nC29+33cksau+fADRV4Lx5DnFMmtRr1fdy5t9pvD5kxJXN2+i1cFX2PXkgC7r9ttB+yOPPn3Qxmk5KKUBzwwGZP1rHAtJH4sf3QfWELILxrmOHEnIefrwiiQN3o4m7Lmk4LWgyGgPyg9l7TnWZqqzLQ4gGmI0MaVu1Y+olXffnzKE63b2AJ8qAcfGJram4UuZZmUij8QMmPzoYk866a0UeCunshN1Oke+4lz6AGgDDDzGsWXf6aTIbE50zwoQDx4xgqSjLmlGwZWoeREa5Pt/X7MlscxQH+DDTw8InnxpJNGcLuWyP3glJZ7PIuil6U7niWIFTFv6ONmyJMn2hA16a1GJaooBhhpmfOKhvtjZ7L/AMl/6YsO480nZ0sg+7OFdcwumucGJe2x+p26LpadrgAlQey101GHvAV+MJWJrNMRCZKEmoJOGI+cV60miz649pmxH4DxrBbEnVGP2Jx8jGJyafZiOKLx3X2T/sdkmLf6kAXa4GlYcLu5Zy1ALuBOpqMPziM2c3Zu/jXyJEP3t4V7MbxF4Mh72S8B/hxqFSuybik9DmyWJSzpJmCsshXDK2BIBGvAxSNtb3NLnANJRzKmEpUkXWFVJGGoJi2WG1qlumpeNJktWrpVCQfg3wjJN4plbRNB/wDsf+oxprjXEviim3yON2bD7IC8ty18KCGApRTUUplAh1ZD+i+qQIlKTb2dSxQro9DQUFAj0DyQncKCxNABUngBrGG78b29fOZ/sKCkta6HWmpOvgItnSzvYsmX7Kjdp/fpmF0Xx9IxG1OWNTpE5e519F8a4qzo2kvNvE1u1OdanPPwz5RHyZxamZOgzJJ4DvxgTZlwXRiWzp8o17cPdlLPLD0BmsBeYjHEe6OAjOTKsaKQg8jMysuwJsxgrlZVcr5AOOeHqYtybkdQBMJvEYUAwFeVak+MXDbO5lmnglkox+0ueHwhSx2AyZRlBryVUIDWoA0xJrjj48ohPNcey8MSi+iU3d2IkoX6C9gQMMDlePFqYconrStEPcflEdbLSZSKAyrh7ze6AM6w3kNNZC3XLMroKFTyBGVcYlegabdnnzelR7bNIyLk+ZMWnYtrrZp0nQFWGeRDCngYpdvtHWT3bi58qn0id3eb9Zjoa+OPpHZkj+GQg/xP+lr3rFbNZOaOP5TD3o8m3tnOOE2WeOYXTwhlvEtbLYv3x/KYHRnMrYrUPuiS3wf/AExHH/TY/UfItLr+uGpB0UZy18dIbbEm/rgdGVvOHpX9I44hNUGakcOUR2wh+kmLxlqfEYROY8fwkWCwntPymn44+sI7YJWVLYZy58vy6y4fg8dSD25nNUb+Wn+WONvIZlktKjMy2Yd90MD5rGsb2SnrZI7RsLJbLK5oLxmSj4reX4qYyXbv/qZ1dJkwfzGNn2rNE6zSbQNDJnj4E/BjGP700FutK0pSa/jU19YvkXtRvBK5NAsrVl+A+cCELJM7JBgRyVs9BdHpCsM9sbSSzyXnTD2VGWpOijmThDuMc6Tt4etS8GpKvFZQH27uDzfw1F0ccT3+jJ0ePGNsz3bttWZOmTj7zEm6DUVOgOfLwiFeca11+UN2m1NTzMJdbhWBRNykWrcXYntFqUtioNf4Mz5ikbMZgl0EUbo1kKk+YAtKJdOIarCgY1GGPKNCnyBTLHSPM9TJudHdiXGJzP2kqpep/c8BHGzpqTHrfRjUABdDnjwis2dps0UmSmvCoNxr3iAQKinrD7Zmy7zX1nipw9ykymdCCTX4xlJ/ZXiqJ7b+yEtCGW6hl1HeCMOecVGybDmbNSc0p6yjJmVUg1DgEq9a05YUyEWuzTTKZFL3w14EkAHQrgPERC9J+2FkWGbj2pg6teZfPyFTFISt8V9kZKls8/yMxFm3ZFWmfgJ84rMpMouG60ofpPwjhqY7szqLOTF8i0bWFbNYu9v6Whp0WGq2yWdZCn+F5g9YmlsXW2ayitLizHy+6GwivdHQ/wDMzF0ZJo8mB/zRz4X7GV9Stov3W9uvFEb3hozDICmsRuz1paWXiHXyZolJYJSWccZJ1OYu8BTU5xF2yYJdqRyaL1jVJyoyq1Tyxicgw75ImpOaV1Qj+Bv+6HUpK4aMpU+BI+TRBTNqreS6pmFCxNwoOy4wxJGJwPhC77xqqowlO1QW7N03WI9xq0F7AHCohQ00zMoSa6JvcWk7ZsuU2N0NJb/psV9BGedJWziltZlB7aITQahaH+mLDurvQtmWeJkqaA89piKLrEBwCQcae8PjFLtqMXdheuliRWtaEkjxp8otKf5GsOJp2xtJlkDFSPAmBEtZasufDnAjnctnclo2Lea2kWWd1d68UIBGYvYEjmATHn/pAtyzJzKlBLS4ksDIS1Wi08DXxjaf+LS6DhwoT6RiFp3KmzNoNY7LVg9ZisQVVJZJ96tfdwFdY74vkzyq4oqTtU/XjCRByjT9/uixrDZBaZLmYEp11cDQ/bUaAHMc+UUnZlhvAE6YxUwaduwaETyoW+alV91QRSg5ZRe7MwIzjMdmbYWlxuwdKnDljFk2dt9Rg2mf5x5OWL5Wz1I1KKosVqsBJvobrAYEYHuwhvtGRNnggoBM+zMBoQdGI+1SHVi2ijioI84cz7eiita5nDHLEk8gIE6Qcmhl7C9ULteZBQkC6GJpjdx4fGMU6S9v+1Wu4prLkVRcagsaX28wB4Rad9d9Z81DLsVQh95198gj7I+yNOPdrn/VpNszTSwE6SyA/wD6y3qoPJ0YCvEOOGPV6fC4vnI5M2XkuKGkrs+Z+BEXvo62W1pmTJQcKTLvVIJwVxoCOcUJxX64xpnQ4hNonNoslcfxth/SYvlVxJQdbNDsO6h6tJfXg3A4NEON+v7WEM93ejYWWb13tLOe3h1YUdsAHG8fuxa7FYZwJYTOywFFujDxzMOik4aqfCkSxwpdDnkcuyLXYSqFFWN2oGI1p+URO3d2g8tyFcsAKUocqA4a4DKLQXm6y1P7xHpHDWh9ZR8CDBLGKE3HoyNdgPcZpkpiZhAukMKF2IJOGQFPIRxty8LSCFYy5KhQtMCUWq5cz441yjWmtJvVuuBTgfzjibbRleYd4PlEfG07Leb9DHbK9ZoIJI7N4mqklQSa60vRPSdnswlKzUzvC7eYFqVYEZjAcMxF/kWu9nMANe405w8ftA0Zj+FTTwwjLi30h+Uo1k3PoAFtHnIP+uBF2Wydi4Vmk0oTj51MCNeN/wCIvO/zMTtXSTdHZqToKKPM0jUuiEvNsPtU39ZPdjlSiISqKOWZ72MeXmaPXXR5ZDK2ZY0OYkIT+8K+sdsMaic+TK5k1aJCzFZHUMjAqynIg4EHwMecd6t132ZaTJJLSnq0l9SgOR4stQD3g6x6QtM5Zal3YKqirMxAAHEk5CKntc2TbNmaVKmAn3pMymF9aiq6kZg8iY2TRghqeUKWeTMGKMKcDUiHO0NnTZDmXOltKfg2Rp905MO6EZSEfX13eUZdMom49E7sC3FXuTKBTqalRxwzoYsO/tv6uzCzSZivNnoasuSygRUCmAvHAdxikvMui8TkO+OrLUAzGGSk0+Q+uMR8EVLkWlnlKNMR3RtFJqXlDAm6ykV8B3w/6QNm2eTZbPMlIJc2ehlTVXItIdCX5EUoaasOERGwSSQ594MWqP2q1NIhdvbQaZOYkkquCKTW4pNboGQxNTzMX+yA1lqWoBrG7dHexDZbOS4pMmkMw1UKKIvgCT3sYwey7SmSmDyzdYZNgSO6uAi8bM6UbSsoIyI8xc3OF5eYH2h8axPJGTWhxa6PR1i/Vr3CFoit1rYZ1ks81qXnlKxplUjSJSsUXRN9hkRyRBwIYjm7HJQcI7gjAM6lywBgB5COzBLlBwCEpLElq6EU8gT84OBKzbv9BAgQHieNePTpNSTLlSLGilEVSzzGcdlQMFCrTLUmMggQwLHvTvrbdoU9pnEoMpa9iWDxujM8zWkWroY3gCTmsU09iYb8o1pdmqMQOF4fFecZmIVs89kZXQ0ZSGUjMEGoMDRpOmestp7MS0qOsRXwoQwGPMHRsB34cIptv6PpBPYZ5R1HvjyOI84s+6W0TPs0q0qKpMQMaY3T9ryNfjyiwTJYYUYdx1HcYhLG+06ZeOStPaMW2huT7yidWhoAUpU0z97CImzWUzOwuBINajKmdeGMavvHsSYqmYjFh9rDGg1pxHGKbuhYb06bPdS0lSC5zpeLG8Rmy4VPDurE4SmpVI6Jwg8fOA23J3TMx2R2Mp2luFFMVvKbrkHNTXxFYyfa9jmyJ82TOW7NRirjnxHI5jkRHqexp1k5LQFoiqyByCC9+nuj7gzqcyRTiat0q7gpb1NplG7akWn7M1RkrcGxoD846UcLPOpSBLcqajAj68oUdCpKMCGUkMDgQQaEEaEERw0aEes9x7ak6wWaYhqplL4EYFe8GoifrGKf+HzeD9dYHOX6aV8pqj+VvFo2lGhCO4KBBVgAOOTBxyTAAsuQg4JYOAQnKzb8XoIECVm3f6CDgQHiUQBBGDhgHBiOYOAZt3QHvCeqnWNv/bImp+F8HWnJgD+8Y2Wzzwwp/cR5T6Odu+xW+VNJojHq5nJZlBe8DQ+Bj1aksUFRjrCGBXUkgYEZw22TsiVZzMaUKCY18jRTQCg5YVpzjq1SDUOudcdKjSuGNPUwtZFpVdMxlhxAHl5wvsLdaDnLeBXy+uEJLLDCjCoYUIOtRQiHlY4u0MNoVnnrph3JnWeYbYovyybruM9LjOOJ90nkDrhmNY9d74bKa02SbJShLLS6cmH3a6f2jyRa7M0p2lOCGRipBwIIhgP92NtNYrVJtS49W4LD7yHB18VJ+EeuJU0MA6mqsAwPEEVB8jHjMR6D6G980tNnSwuSJ8iXgTSkyWpoCprWqilQRCYzT6wUEhwgzCEFBQZgoBjhchBwSZDug4Zk4l69/wCUCBL17zAgQHiSDEFAhgGIOCg4BhnKPZWwLQJ1mkTc78qW3iUFfjHjUR6u6KLTf2TZDwl3f4CRADLV1ccKtCIWrHJhCOiIJxAQ1g2yhgFGHdP+6YUrtGUKAkS54HE/q5njip/djcFMQHSBYRP2da5Z1kuw5FBeB+EIDyQRrD/YG15lktEq0y/elsGp94faQ8iMIjkMAHSGM9f7B2xKtciXaZJrLmCo4jip4MDgYk6x5W3C30nbNnVWryGI62VXA6Xl+64GuuR5emdmbQSdKSbLYNLmKGVuR+UZYx+THMFBXqQAPFyEHHKNgIFYLMnMnX8Rg4QmWlZalnIVQSSzEKB4mBC5I1xbPFcACBAjZkMQIKDgA6Eemeg6ZXZEkcHnD/EY+seZhHpDoHeuy1oMp035g+sAzRDNgjOwjs84HUiAASWqe8fEf7wtDeQlD9cIXJhCEhpCG1LJ10mZKrdvoyVpWl4Uy1zhywgzAB4v2nYWs86ZIel+U7S2piKoxUkcsIQmcY2HbHRHaLXb7VNM1JMl5zspoZjm8amiAjWuZiUTcvYezqe0zOumfdmNeY8QJSesYeWK0tm+LMIrFp3E32nbNm1UlpDEdZKrgf2kr7rga65Hlq6b42CT2bNsyoGTXZEryrVvOHbb9WZ8J9hovErLmD5CMyySS+I1H9S9yp3lnBzpwVSxBNNBiTwAiK2PtqzWinUuCfuk0PgDmO6GXSLbzJ2baXU0YqEU8DNNwd3vRHzcvajfCiobb6YWVmFmlSiowvuWYH8IFKjnXHQRBjpM2jNoOtRCxAVZUmrk14mvyiFsW6M5pKuJigkgKFrNqKYmooMMtYf2DcyYHDVa8D77dgcDgcTgecU5xWrLRwu1aNG3a2K7Otptpea4oUWY14A8buSnkIEK7kywr+zob8uVlnQCuJxJJ7WUFBBSaJ5+KlSPMcGBHMdAR0HMEc4MGA4xgqQAKX49KdB8umyZR+880/zkekeaBHp7olmquyLOxICqrXiSAoozVJJwEAy8gx0GioTekXZikg2yVUYYEkeYEPNjb52G1zDKkWlHcCtBUVGpFc6QAWNjh3ekd1rjEfPnoK9oUI74azdtiWoF0tzJoKc8yYm8kY9s0oSfSJl8orm9288uxSS5IriFFQKnhXTmdIiNq7yES5k6c/VyEFTdwLVyQHUnhWMJ3m2/Nts7rZvZUYS5QPZRdF5niaRhTeTUejbhw+RYd4eke02nsI3VS8qJVRThX3m+A5RXEn0y1zrh/tEfKXU5aD6yhyW5R0Y8cY9GHJsepaTDmXaDianH69Yi1OELrhl9cYsZHntzyu2uYxoMK05jI8Dn3wVv3vnbQuS7TOKonuIoNGOhf77aVPrCDEU+vCK1b5XVzDTLMfXfEMmKN3RuM3EvFi2hMVrkuaQMRdUlSSeWdYsmytne1zVkGa0ubmy9YXZwAMsaJSmJxPKM7l2hVUtWXMZ1JLVJKUpVimh0FTj3Q33Y20bLbZNqBNEmgtXEmWTRxhrdJiHis6Jep/c9R7rbKSzyiqZlmBOONwlRmSdPjBQ9sjhZRYnsgzGJ0oGY18oEbTSVHM7k7PGsdqY4gRQwdFuUEGggIEAHd/kIVe2zGQSjMcy191CzFBXOi1oIbkwIAOqxr3REOrskx2NA8w0PIBR8wYx+saju5aBJscoMQAFLY/tGpPxiHqL40jo9Mrns0tdtrS6BXmTCPWdbm4AAJJNKBRmTyEZa288x5iyrNLMx3a6ulSfT8oU3z22ZUv2CW4Zv/lTFydxlKX9hdeJjl8Mm1Z0yyQV0Nt7d5vbJ6pLws8knqx945Gaw4nTgO+Kx1eJrofWOLI5qaZnDjzhd2rgMfzMehjgoqkcMnbCXE90LGAEoKR2Fi6QhSWBSHCrCcsAkCHFzAxoBrM9IjNsS+yG1DU8x/aJOdnSELfJLKyVICsp444itPGMS6FVkZsorfAagVgwJ0oVPrSGtmkNMYIilmOQAqTx8qV8IlbPsC8R+kwOeGPhjGldHOzlky7Y6gACzOrtSpLMaKK94aOZ5YrRRYZdsQ/4jMIWrsxpTM46U7oETO7VmpKM6gBUhgToFIqR4/KBHFxvbOu60kYRBQIEeieeCBAgQACDgQIADURI2q1MQqFq3cCNBTKn5wIEFDuiU3d20bIk6an66YvVSzqgOMyZyNLqjvPCINzXlAgQklbY71Q8si3Zd7UkgepheSKfWsCBFUApWOz4wIEbAUlHGsOg9RAgQwEDSpJyAJgrKCVauJNCe+sCBGMnxY4fImLBZrxqMGw+iNY1CfY1s2y0lLg1odLx4mY14/wAog4EeXB7l/o7svUR1ZNmo4aX9hZTGnILlAgQItFKjmbdn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8" name="Picture 14" descr="http://omep.org.ar/media/uploads/personas/ana-maria-kaufman_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272381"/>
            <a:ext cx="3851920" cy="4585619"/>
          </a:xfrm>
          <a:prstGeom prst="rect">
            <a:avLst/>
          </a:prstGeom>
          <a:noFill/>
        </p:spPr>
      </p:pic>
      <p:sp>
        <p:nvSpPr>
          <p:cNvPr id="11" name="10 Llamada ovalada"/>
          <p:cNvSpPr/>
          <p:nvPr/>
        </p:nvSpPr>
        <p:spPr>
          <a:xfrm>
            <a:off x="2411760" y="404664"/>
            <a:ext cx="4752528" cy="204360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Para enseñar bien, es indispensable tener claro qué es lo que vamos</a:t>
            </a:r>
          </a:p>
          <a:p>
            <a:r>
              <a:rPr lang="es-MX" dirty="0"/>
              <a:t>a enseñar, es decir, cuál es nuestro objeto de </a:t>
            </a:r>
            <a:r>
              <a:rPr lang="es-MX" dirty="0" smtClean="0"/>
              <a:t>enseñanza.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Llamada ovalada"/>
          <p:cNvSpPr/>
          <p:nvPr/>
        </p:nvSpPr>
        <p:spPr>
          <a:xfrm>
            <a:off x="2411760" y="404664"/>
            <a:ext cx="5184576" cy="216024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 smtClean="0"/>
              <a:t>El propósito </a:t>
            </a:r>
            <a:r>
              <a:rPr lang="es-MX" dirty="0"/>
              <a:t>educativo de la enseñanza</a:t>
            </a:r>
          </a:p>
          <a:p>
            <a:r>
              <a:rPr lang="es-MX" dirty="0"/>
              <a:t>de la lectura y la </a:t>
            </a:r>
            <a:r>
              <a:rPr lang="es-MX" dirty="0" smtClean="0"/>
              <a:t>escritura </a:t>
            </a:r>
            <a:r>
              <a:rPr lang="es-MX" dirty="0"/>
              <a:t>es el de incorporar a los chicos a la comunidad de</a:t>
            </a:r>
          </a:p>
          <a:p>
            <a:r>
              <a:rPr lang="es-MX" dirty="0"/>
              <a:t>lectores y escritores</a:t>
            </a:r>
          </a:p>
        </p:txBody>
      </p:sp>
      <p:pic>
        <p:nvPicPr>
          <p:cNvPr id="32770" name="Picture 2" descr="https://omepargentina.files.wordpress.com/2015/04/corral.jpg?w=5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12975"/>
            <a:ext cx="3866365" cy="3645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Llamada ovalada"/>
          <p:cNvSpPr/>
          <p:nvPr/>
        </p:nvSpPr>
        <p:spPr>
          <a:xfrm>
            <a:off x="323528" y="476672"/>
            <a:ext cx="5184576" cy="2043608"/>
          </a:xfrm>
          <a:prstGeom prst="wedgeEllipse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 smtClean="0"/>
              <a:t>El objeto </a:t>
            </a:r>
            <a:r>
              <a:rPr lang="es-MX" dirty="0"/>
              <a:t>de enseñanza debe definirse tomando</a:t>
            </a:r>
          </a:p>
          <a:p>
            <a:r>
              <a:rPr lang="es-MX" dirty="0"/>
              <a:t>como referencia fundamental las prácticas sociales de lectura</a:t>
            </a:r>
          </a:p>
          <a:p>
            <a:r>
              <a:rPr lang="es-MX" dirty="0"/>
              <a:t>y </a:t>
            </a:r>
            <a:r>
              <a:rPr lang="es-MX" dirty="0" smtClean="0"/>
              <a:t>escritura.</a:t>
            </a:r>
            <a:endParaRPr lang="es-MX" dirty="0"/>
          </a:p>
        </p:txBody>
      </p:sp>
      <p:pic>
        <p:nvPicPr>
          <p:cNvPr id="31746" name="Picture 2" descr="http://azcolorear.com/dibujos/doi/pjB/doipjBTA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36912"/>
            <a:ext cx="9144000" cy="4759376"/>
          </a:xfrm>
          <a:prstGeom prst="rect">
            <a:avLst/>
          </a:prstGeom>
          <a:noFill/>
        </p:spPr>
      </p:pic>
      <p:sp>
        <p:nvSpPr>
          <p:cNvPr id="6" name="5 Llamada ovalada"/>
          <p:cNvSpPr/>
          <p:nvPr/>
        </p:nvSpPr>
        <p:spPr>
          <a:xfrm>
            <a:off x="5508104" y="332656"/>
            <a:ext cx="3168352" cy="201622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Así es, y la </a:t>
            </a:r>
            <a:r>
              <a:rPr lang="es-MX" sz="1200" dirty="0">
                <a:latin typeface="Arial" pitchFamily="34" charset="0"/>
                <a:cs typeface="Arial" pitchFamily="34" charset="0"/>
              </a:rPr>
              <a:t>caracterización del objeto de </a:t>
            </a:r>
            <a:r>
              <a:rPr lang="es-MX" sz="1200" dirty="0" smtClean="0">
                <a:latin typeface="Arial" pitchFamily="34" charset="0"/>
                <a:cs typeface="Arial" pitchFamily="34" charset="0"/>
              </a:rPr>
              <a:t>enseñanza </a:t>
            </a:r>
            <a:r>
              <a:rPr lang="es-MX" sz="1200" dirty="0">
                <a:latin typeface="Arial" pitchFamily="34" charset="0"/>
                <a:cs typeface="Arial" pitchFamily="34" charset="0"/>
              </a:rPr>
              <a:t>no es un tema abstracto, de mero valor teórico, alejado de la</a:t>
            </a:r>
          </a:p>
          <a:p>
            <a:r>
              <a:rPr lang="es-MX" sz="1200" dirty="0">
                <a:latin typeface="Arial" pitchFamily="34" charset="0"/>
                <a:cs typeface="Arial" pitchFamily="34" charset="0"/>
              </a:rPr>
              <a:t>vida en la escuela.</a:t>
            </a:r>
          </a:p>
          <a:p>
            <a:pPr algn="ctr"/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Llamada rectangular"/>
          <p:cNvSpPr/>
          <p:nvPr/>
        </p:nvSpPr>
        <p:spPr>
          <a:xfrm>
            <a:off x="323528" y="332656"/>
            <a:ext cx="5688632" cy="252028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Durante muchos años, se consideró que el contenido que se ha de</a:t>
            </a:r>
          </a:p>
          <a:p>
            <a:r>
              <a:rPr lang="es-MX" dirty="0"/>
              <a:t>enseñar para que un niño se iniciara en la lectura y la escritura eran</a:t>
            </a:r>
          </a:p>
          <a:p>
            <a:r>
              <a:rPr lang="es-MX" dirty="0"/>
              <a:t>lilas primeras letras</a:t>
            </a:r>
          </a:p>
        </p:txBody>
      </p:sp>
      <p:pic>
        <p:nvPicPr>
          <p:cNvPr id="33794" name="Picture 2" descr="http://www.parapintarycolorear.com/personas/Personas/images/dibujos-de-personas-01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302604"/>
            <a:ext cx="3779912" cy="3555396"/>
          </a:xfrm>
          <a:prstGeom prst="rect">
            <a:avLst/>
          </a:prstGeom>
          <a:noFill/>
        </p:spPr>
      </p:pic>
      <p:sp>
        <p:nvSpPr>
          <p:cNvPr id="6" name="5 Llamada ovalada"/>
          <p:cNvSpPr/>
          <p:nvPr/>
        </p:nvSpPr>
        <p:spPr>
          <a:xfrm>
            <a:off x="6372200" y="908720"/>
            <a:ext cx="2771800" cy="2232248"/>
          </a:xfrm>
          <a:prstGeom prst="wedgeEllipse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La idea subyacente consistía en que el texto era</a:t>
            </a:r>
          </a:p>
          <a:p>
            <a:r>
              <a:rPr lang="es-MX" dirty="0"/>
              <a:t>una suma de palabras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6" name="Picture 6" descr="https://image.freepik.com/vector-gratis/mujer-morena-personaje-de-dibujos_23-21475024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74032"/>
            <a:ext cx="3563888" cy="4283968"/>
          </a:xfrm>
          <a:prstGeom prst="rect">
            <a:avLst/>
          </a:prstGeom>
          <a:noFill/>
        </p:spPr>
      </p:pic>
      <p:sp>
        <p:nvSpPr>
          <p:cNvPr id="4" name="3 Llamada ovalada"/>
          <p:cNvSpPr/>
          <p:nvPr/>
        </p:nvSpPr>
        <p:spPr>
          <a:xfrm>
            <a:off x="0" y="0"/>
            <a:ext cx="5364088" cy="256490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 smtClean="0"/>
              <a:t>Antes constituía en </a:t>
            </a:r>
            <a:r>
              <a:rPr lang="es-MX" dirty="0"/>
              <a:t>una suma de letras; de</a:t>
            </a:r>
          </a:p>
          <a:p>
            <a:r>
              <a:rPr lang="es-MX" dirty="0"/>
              <a:t>modo que bastaba con enseñar las letras y cómo "juntarlas" para ir</a:t>
            </a:r>
          </a:p>
          <a:p>
            <a:r>
              <a:rPr lang="es-MX" dirty="0"/>
              <a:t>formando palabras, luego oraciones y, por último, textos</a:t>
            </a:r>
          </a:p>
        </p:txBody>
      </p:sp>
      <p:sp>
        <p:nvSpPr>
          <p:cNvPr id="30722" name="AutoShape 2" descr="data:image/jpeg;base64,/9j/4AAQSkZJRgABAQAAAQABAAD/2wCEAAkGBw8QDxAQDw8ODxAQDxAQFhAPDxAQFRcQFREWGBYVFRgYHSggGholGxUVITEhJSorLi4uFx8zODMsNygtLisBCgoKDg0OGhAQGS0lICUvLS01Ly8wLSstLS0yKy0tLy42Ny0rLTUtLTUtMi8tLS0rLS0tLS0tLSstNS8tLS0tLf/AABEIAOEA4AMBIgACEQEDEQH/xAAcAAEAAQUBAQAAAAAAAAAAAAAABQEDBAYHCAL/xABHEAACAQMBBQQFCAUJCQAAAAABAgADBBESBSExQVEGYXGBBxMiMqEUI0JSYpGxwUNygtHwCBUkMzR0orKzJWODkpOjwsPx/8QAGQEBAAMBAQAAAAAAAAAAAAAAAAEDBAIF/8QAJhEBAQADAAIBAwMFAAAAAAAAAAECAxEEITESUWFBkfAFEyIywf/aAAwDAQACEQMRAD8A7hKxECkSsQKRKxApErECkrEQEREBERAREQEREBERAREQEREBERAREQEREBERARE4n6V/SdVFSpYbOqGmEJStcofaL8Gp0j9HHAsN+dwxjJi3iZOul9oe2uzLAlbq7pJUH6JM1andlEBI8Tiafc+nLZinCW99VH1hTooP8T5+E4AwJJJySSSSd5JPEk8zPnE5+pZ9EegbX05bMZgKlvfUh9YpScDx0uT8JvXZ7tLZbQQvZ3FOsFxqUZV1zw1o2GXgeI34nkPEvWt1Volmo1alJmQ0y1J2QlGxlSVPA4G7uj6kXB7HN1T1afWJq+rrXP3S9PFvqR0H3TaOy3bzaWznX1Vd6tEEZtq7NUplei53p4rjzk/Uj6HqqJC9ke0lDaVolzQJAPsvTYjVTqgDUjd+8HPMEHnJqdOCIiAiIgIiICIiAiIgIiICIiAiIgIiIGn+lTtKdnbNqPTbTcVz8nokcQ7A5f8AZUMfEDrPMipOmenba3r9pU7VTlLSiMj/AH1XDNn9gU/vM5tWJ4DeTyEqyvtfhOTq05AlsvL5smHvEKenE+ctijlgo1OzHARFJYnoAOJkenT41T5zz5ZA8znH4H7pvHZ30Z3tyVe4HyOicH5waqpH2U+j+1jwM6xszstZW9qbRaCPRfe4qgOajfWcnienTliU578cfysw05ZPOaNLmmbh6QuwjWH9IttT2hbBBOpqTE7gTzQ8AfI9TptNsyzHKZTscXGy8rovoQ26bbaXyZj81eqUxyFdAWRvMa18x0noieRNj3ZoXNvXBx6m4o1c9yVAx+AM9dCW4X0p2TlViInasiIgIiICIiAiIgIiICIiAiIgIlGYDiQN4G/qTgTC27tJbW1r3LnC0aL1PEqpIHiTgecDzB2ovDX2jfVic6rqvg/YWoVT/CqyNs8APU+kSVB6KOJlKedLFjljxPUnifvM+9g26V7m2tahwlW7p03xxKMwyB3nh5zPf1rXznE52a7IXN/pfDUrdt4bcHdc4JXO5Vzn2jxwcA8ur9muz9vZLija0kOMGsj+tqH9ZmGfIbu6WtpW1xdGta2BNClbUC9WrSUai4T5q1oZGNW4ZO/SMbskTXfRdsq6r0Lis9e7oXdGsNIuHLW9RNIzTcOSck6hlcafZO/gaLjnsx73n4WzPDC8538ukTBvqzAHFRaKDjUYAnPRQd3nM1CSAcEbhuPLukVtbYFG6Ws9wq19FFkoWruyUzVK5NVyNxbJCjIwNJPPdmww+rLlvGjPP6Z2Tr5oPTuEema1K8oupR0IUHSRg8NxH8ZnC9odnzQ2obBn0BrhKS1WUt83VI9WxG7O5lz3gzovYbsTVo2lZ6tRbXaCVg9ComWDKFGqnXUYD02I8VySD1hPSVRf+dNm1HC06tVLcOEcsodLniGIGR7XEgcJp1yY5cxvZWfZblO2csaZtGyahUuKDYLUnqUyRwJUkZHjieu6IOlc8dIz44nmTZVD+cNsgLvW52gW8aPrS7f9tTPT01avhl3fPCIiWqSIiAiIgIiICIiAiIgIiICIiBofpj2pWtbG3q0Dhhf2zZ4j5vVUUN1Bamu6cv7deka42nSSgKK21AFXdFqGoajjeNTaRhQd4GOIB5Tt3bjs/wDzhYVrYELUID02PAVkOUz3E7j3EzzVWoerqMlZGpVabFHpsMEOOIIlOy2NGqSxjuuEx1/+zD1NSqJWT3qbpUH6yMCPiJmXD6ju4CfASVyrbHoOnf8ArqVOtSOUq00qKR9VlBH4zJtXY+9Ofei3tGoUWFYgEEmgTwIJy1LxByR4kchOh3ZqCm5pBTUCkqHzpJHI43zz88bjlxuxzmWPGZSqUwCHdVPH2jjI7usxtWtcjIB4ZGDjwmuDtVT4Pc2ds/OndrcUGB543FWHerETHr9pRVBp2l0tzXJVP6JbuaVPUffqVaowRjOFAyTgbp3cMrj8GOHMvn3/AD8NgW0bVnM5J6W7nXtOnTU/2e2pg45OzM34FJ2S5uEpUnqVGCpTQuzHkqjJJ8hPO+0b1rm5rXLjDV6rVMH6K8EXyUAeU78fH3aq35W8jpHoK2Rru61yw3W1IIOnra3HHeEUj/iTt80T0MWIpbIpv9K4rVqzHrhzTX/DTE3uelhOR5my9ypEROnBERAREQEREBERAREQEREBERATTO3fo+t9p/Oq3ye7UYFYLkOBwWqvMdDxHeN03OJFnUy2XseZdt9idpWRPrrSo6D9Nbhq9MjrlRlf2gJrpqrvGRkcsz15Ma5saNTfVpUn73po34iV3V9l03/ePJPrACDqwQQQQ2CCOBB5Gde9HfaW9u9NCta3Fb2fZvEpNoIA/StuXPeDv6c506lbWlM5S3or9pKKD4gSSBBG7hOctEynK6nkWfEaXc7PBJKnQT7ysiupPejDGZ9W9qV959QGMKEREGOYVRgHwkp2lyrU2U4yGB8sY/EyFas55/dunm7Mf7eVx69PVldmEy9f9V7Sdmqu0bCrSoVlpOzLjVnS2g5KORvAJxvGeHA8Jx+57AbXpsVNhWbB96mUqKe8FT+OJ3js3chVdG6hh5jB/ASfUg7xvm/Rhjdcsedvzyw2WOd+irZ+2LSl8nu6FGnaAsyCpVHrkLEkgBNQKkknBIIyePAdFiJpk5OMuV7ekRElBERAREQEREBERAREQEREBERAREQKEzCq1dZ+yPjPq4q6jpHujiep6T4gUPCY1K+dToUKQOud0rc1cDw+Jl9LPTSz9MnU37vKBE7bqszJngAT3SO0yYvqWpc813+XORumeX5WNmzv3ev4mcuqT7K2j6HB5cD4GTTBiCodk1btS8pC6ZNUhnSOZxL/AAsvVjP50nZkiaF3WtqumoWIB9pSSQV6rmbYrAgEbwRkHukF2oanhR+l4jHJOeZm7ArardOq5T7ju+GJtYEjERAREQEREBERAREQEREBERAREoTArMe6q49kcTz6CfPy0dD8JjhxxJ3njA+gMT4qPyHEytR8eMyLS3x7TcfwgQtw7B8cCh7jv6zKobaxurLuP01H+Yful7bNtkesHEbj4cjIciBNV6Y3MpBRt4I3iaX2q7VWWzXVLl6gd11qlOk7kpnGc8OO7eZO2ly9HIA10jxpk7x3qZrHpU7PrtGwNWh7VxaaqqDHtlMfOUiOOSACOpUSvZqx2fKzXty1/Cmwe3WzryotGlVZKrkBadZDTLHop90nuzmb1XuRQUHGqqw9lO7qe6cV9DPZs6/50qplE107YEHDVfdeqfsqCVHUk/VnVSSSWYlmbix/jcO6Rr046+8Ts3ZbOdR9aozMWcksTvJ6zYuyzfNOOlT8VH7pA3g9od4k72WHzdQ/b/8AES1Wm4iIQREQEREBERAREQEREBERAShlZ81HCgseABJ8AIEPUqqpwzKpxnDEA4859A9Jrd1WNR2duLHPlyH3SlCqysMF1GRkr057ucwzzffx6elf6f8A49+r22y0TLA4G7rJGYuz69J1zSYMOfUH7QO8HxmVNsvfcedZZeVRlBBB3g7vKa1d0DTcr9x7uU2aR22qGpNQ4r/lMlCElNIzngeo3H75YZiOZnx8obuPlAkqFNxQCKtJbeigVdIwwcMAAAN2nS0sT7r3ypaqispqOwZlBBKg+0Mjlu0yErXDtxY46cJHUyMqs2tvZ3gbsibF2bIFMrkayxbTzxuH5SDoLhVHcPvk12fp73buC/mfwElCaiIgIiICIiAiIgIiICIiAiIgJ8VqYZWU8GBU+BGJ9xA1O/2NUp71+cTqBvHiJHATfZG3+yKdTJX2H6gbj4iYNvifrh+z0dPnfps/dq9J2Rg6MUYcx06Ecx3TZtk7WWt7DAJVAzp5MPrL3d3EfEwN1ZvSOHGOhG8HwMsFeBBKkHIYbiD1Eo1bctV5f2ad2rDdj2fP3bzLVyMo4+y34SP2LtX1oKVMCsoyQODL9dfzHL7pmbRq6aTHqNI8TunqY5TKdjx88LheVrTUwd5nxX3IceEyHXAXvGfiZZqjOB1dR8Z05Zu1KCK4UKo9hdRAG8gYGeu4CQV3b6WGODfwRJi4oGmxRqj1SPpucscjP5zFuUyAehz+U42XmNqzVO5yfle2KA9bTU9oFWwOG8Y6d2Zs9CgqDCDAznzmoWlX1dRX+qwPlz+E3IGUeJncsbL8tHma5jlLJ6ViImpjIiICIiAiIgIiICIiAiIgIiICIiB8VaSsCrAEHkZA7R2QUy1PLLzXmP3ibDBlW3Vjsntbq3Za76aQynIZG0uh1Kw5H8weBHSSrXj3ATUvqyBllzkauBI7unjLd/oaqxpjd3cC3MiX6a6FyfEynxtdx779L/K2zPnr3/PSxdH2sdABMep9HHHWnHrqn2xycy1XOBnoyn4zWxsm4NQsTWVVqHGQhyOG7HliWWGQZkXlytWozKGABK+0pXeu44zyliRZ2cTLy9Y+mbbYtmlTP2F/CawVmz2IxSp/qL+Ew+Ljcc8pW7y8plhjYvxETewEREBERAREQEREBERAREQEREBERASO2xdaV0D3n+CyRkDtwaampvd0Zz3DOZR5GVxwvF/j4y5zrEsirMQGUlOIBBIPLI5S9dtwHnPMj3rV69a6JIqVqr1NQOGAY5ABHQEDyktadp9oUvcvLjHR3NQfc+ZbjOSRVle213yWLxvZx1M40vpN2lTYBjQqjG/XTKt96kD4SQt/Stn+usznHGnX1b+8MowPMzpy3a69IVFtpixrhExTRBWBIX17ZPq2zw3FcHqcTZ55cuq7VXepUOp6js7HqzHJ8t8k63ajaLotNr660KoUBarJuAwMlcFvEkwPSGJtNJcKB0AHwnF/QjtBq1CvQd2dqdyjZZix0VVHM7/eR52qU4e9mV59l2f+mM79yIiXKSIiAiIgIiICIiAiIgIiICIiAiIgJDdr6WbG6Ye8ltXceIpNukzMe/t/W0atM/pKbp/zKR+cjKSzlTLZex5AsPcH8cpkTGslKgowIZTgg8QRuIPmJkyRhXfveQlmX7we15CWIQREQOofyf6n+0Lin9a3Sp/03x/7BPQU87egA/7Xqf3Cv/rUJ6JkSctqbeyQiIkoIiICIiAiIgIiICIiAiIgIiICIiAiIgeXfSRsg2W2bqnjCVn+Up+pWJY48H1r5SDnbPTz2ZNxZpfUlzVss68cTbMRqP7LAN4FpxCk+oA/xmBYvRwPiJizOulyp7t8wYCJ90WUMpZdaggldRXI6ZHCSa31mWy1kVUnfprscDOdw3d3MQN1/k/ITtaqeS2Fb416GPznoecQ9AyU6txePRpeoNNLdWbW1TUjVGOjB93+r4zr1W2uPVsoqhmwukkac4PtBiN+CN27fAkYkZZ2VdaSB6+HUMCQNY3gBePHGPiZcNrcHP8ASN3LFNQc7+/wgZ8TEqUKxJxW0joKanp1mTTBAAJ1EAZOMZPXED6iIgIiICIiAiIgIiICIiBSJWIFJWIgR3aL+xXf91r/AOk08j7O9z7vwiIF+t7reBkfEQEREDtX8nHhtLxtPwrTtERAREQEREBERAREQEREBERAREQ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724" name="AutoShape 4" descr="data:image/jpeg;base64,/9j/4AAQSkZJRgABAQAAAQABAAD/2wCEAAkGBw8QDxAQDw8ODxAQDxAQFhAPDxAQFRcQFREWGBYVFRgYHSggGholGxUVITEhJSorLi4uFx8zODMsNygtLisBCgoKDg0OGhAQGS0lICUvLS01Ly8wLSstLS0yKy0tLy42Ny0rLTUtLTUtMi8tLS0rLS0tLS0tLSstNS8tLS0tLf/AABEIAOEA4AMBIgACEQEDEQH/xAAcAAEAAQUBAQAAAAAAAAAAAAAABQEDBAYHCAL/xABHEAACAQMBBQQFCAUJCQAAAAABAgADBBESBSExQVEGYXGBBxMiMqEUI0JSYpGxwUNygtHwCBUkMzR0orKzJWODkpOjwsPx/8QAGQEBAAMBAQAAAAAAAAAAAAAAAAEDBAIF/8QAJhEBAQADAAIBAwMFAAAAAAAAAAECAxEEITESUWFBkfAFEyIywf/aAAwDAQACEQMRAD8A7hKxECkSsQKRKxApErECkrEQEREBERAREQEREBERAREQEREBERAREQEREBERARE4n6V/SdVFSpYbOqGmEJStcofaL8Gp0j9HHAsN+dwxjJi3iZOul9oe2uzLAlbq7pJUH6JM1andlEBI8Tiafc+nLZinCW99VH1hTooP8T5+E4AwJJJySSSSd5JPEk8zPnE5+pZ9EegbX05bMZgKlvfUh9YpScDx0uT8JvXZ7tLZbQQvZ3FOsFxqUZV1zw1o2GXgeI34nkPEvWt1Volmo1alJmQ0y1J2QlGxlSVPA4G7uj6kXB7HN1T1afWJq+rrXP3S9PFvqR0H3TaOy3bzaWznX1Vd6tEEZtq7NUplei53p4rjzk/Uj6HqqJC9ke0lDaVolzQJAPsvTYjVTqgDUjd+8HPMEHnJqdOCIiAiIgIiICIiAiIgIiICIiAiIgIiIGn+lTtKdnbNqPTbTcVz8nokcQ7A5f8AZUMfEDrPMipOmenba3r9pU7VTlLSiMj/AH1XDNn9gU/vM5tWJ4DeTyEqyvtfhOTq05AlsvL5smHvEKenE+ctijlgo1OzHARFJYnoAOJkenT41T5zz5ZA8znH4H7pvHZ30Z3tyVe4HyOicH5waqpH2U+j+1jwM6xszstZW9qbRaCPRfe4qgOajfWcnienTliU578cfysw05ZPOaNLmmbh6QuwjWH9IttT2hbBBOpqTE7gTzQ8AfI9TptNsyzHKZTscXGy8rovoQ26bbaXyZj81eqUxyFdAWRvMa18x0noieRNj3ZoXNvXBx6m4o1c9yVAx+AM9dCW4X0p2TlViInasiIgIiICIiAiIgIiICIiAiIgIlGYDiQN4G/qTgTC27tJbW1r3LnC0aL1PEqpIHiTgecDzB2ovDX2jfVic6rqvg/YWoVT/CqyNs8APU+kSVB6KOJlKedLFjljxPUnifvM+9g26V7m2tahwlW7p03xxKMwyB3nh5zPf1rXznE52a7IXN/pfDUrdt4bcHdc4JXO5Vzn2jxwcA8ur9muz9vZLija0kOMGsj+tqH9ZmGfIbu6WtpW1xdGta2BNClbUC9WrSUai4T5q1oZGNW4ZO/SMbskTXfRdsq6r0Lis9e7oXdGsNIuHLW9RNIzTcOSck6hlcafZO/gaLjnsx73n4WzPDC8538ukTBvqzAHFRaKDjUYAnPRQd3nM1CSAcEbhuPLukVtbYFG6Ws9wq19FFkoWruyUzVK5NVyNxbJCjIwNJPPdmww+rLlvGjPP6Z2Tr5oPTuEema1K8oupR0IUHSRg8NxH8ZnC9odnzQ2obBn0BrhKS1WUt83VI9WxG7O5lz3gzovYbsTVo2lZ6tRbXaCVg9ComWDKFGqnXUYD02I8VySD1hPSVRf+dNm1HC06tVLcOEcsodLniGIGR7XEgcJp1yY5cxvZWfZblO2csaZtGyahUuKDYLUnqUyRwJUkZHjieu6IOlc8dIz44nmTZVD+cNsgLvW52gW8aPrS7f9tTPT01avhl3fPCIiWqSIiAiIgIiICIiAiIgIiICIiBofpj2pWtbG3q0Dhhf2zZ4j5vVUUN1Bamu6cv7deka42nSSgKK21AFXdFqGoajjeNTaRhQd4GOIB5Tt3bjs/wDzhYVrYELUID02PAVkOUz3E7j3EzzVWoerqMlZGpVabFHpsMEOOIIlOy2NGqSxjuuEx1/+zD1NSqJWT3qbpUH6yMCPiJmXD6ju4CfASVyrbHoOnf8ArqVOtSOUq00qKR9VlBH4zJtXY+9Ofei3tGoUWFYgEEmgTwIJy1LxByR4kchOh3ZqCm5pBTUCkqHzpJHI43zz88bjlxuxzmWPGZSqUwCHdVPH2jjI7usxtWtcjIB4ZGDjwmuDtVT4Pc2ds/OndrcUGB543FWHerETHr9pRVBp2l0tzXJVP6JbuaVPUffqVaowRjOFAyTgbp3cMrj8GOHMvn3/AD8NgW0bVnM5J6W7nXtOnTU/2e2pg45OzM34FJ2S5uEpUnqVGCpTQuzHkqjJJ8hPO+0b1rm5rXLjDV6rVMH6K8EXyUAeU78fH3aq35W8jpHoK2Rru61yw3W1IIOnra3HHeEUj/iTt80T0MWIpbIpv9K4rVqzHrhzTX/DTE3uelhOR5my9ypEROnBERAREQEREBERAREQEREBERATTO3fo+t9p/Oq3ye7UYFYLkOBwWqvMdDxHeN03OJFnUy2XseZdt9idpWRPrrSo6D9Nbhq9MjrlRlf2gJrpqrvGRkcsz15Ma5saNTfVpUn73po34iV3V9l03/ePJPrACDqwQQQQ2CCOBB5Gde9HfaW9u9NCta3Fb2fZvEpNoIA/StuXPeDv6c506lbWlM5S3or9pKKD4gSSBBG7hOctEynK6nkWfEaXc7PBJKnQT7ysiupPejDGZ9W9qV959QGMKEREGOYVRgHwkp2lyrU2U4yGB8sY/EyFas55/dunm7Mf7eVx69PVldmEy9f9V7Sdmqu0bCrSoVlpOzLjVnS2g5KORvAJxvGeHA8Jx+57AbXpsVNhWbB96mUqKe8FT+OJ3js3chVdG6hh5jB/ASfUg7xvm/Rhjdcsedvzyw2WOd+irZ+2LSl8nu6FGnaAsyCpVHrkLEkgBNQKkknBIIyePAdFiJpk5OMuV7ekRElBERAREQEREBERAREQEREBERAREQKEzCq1dZ+yPjPq4q6jpHujiep6T4gUPCY1K+dToUKQOud0rc1cDw+Jl9LPTSz9MnU37vKBE7bqszJngAT3SO0yYvqWpc813+XORumeX5WNmzv3ev4mcuqT7K2j6HB5cD4GTTBiCodk1btS8pC6ZNUhnSOZxL/AAsvVjP50nZkiaF3WtqumoWIB9pSSQV6rmbYrAgEbwRkHukF2oanhR+l4jHJOeZm7ArardOq5T7ju+GJtYEjERAREQEREBERAREQEREBERAREoTArMe6q49kcTz6CfPy0dD8JjhxxJ3njA+gMT4qPyHEytR8eMyLS3x7TcfwgQtw7B8cCh7jv6zKobaxurLuP01H+Yful7bNtkesHEbj4cjIciBNV6Y3MpBRt4I3iaX2q7VWWzXVLl6gd11qlOk7kpnGc8OO7eZO2ly9HIA10jxpk7x3qZrHpU7PrtGwNWh7VxaaqqDHtlMfOUiOOSACOpUSvZqx2fKzXty1/Cmwe3WzryotGlVZKrkBadZDTLHop90nuzmb1XuRQUHGqqw9lO7qe6cV9DPZs6/50qplE107YEHDVfdeqfsqCVHUk/VnVSSSWYlmbix/jcO6Rr046+8Ts3ZbOdR9aozMWcksTvJ6zYuyzfNOOlT8VH7pA3g9od4k72WHzdQ/b/8AES1Wm4iIQREQEREBERAREQEREBERAShlZ81HCgseABJ8AIEPUqqpwzKpxnDEA4859A9Jrd1WNR2duLHPlyH3SlCqysMF1GRkr057ucwzzffx6elf6f8A49+r22y0TLA4G7rJGYuz69J1zSYMOfUH7QO8HxmVNsvfcedZZeVRlBBB3g7vKa1d0DTcr9x7uU2aR22qGpNQ4r/lMlCElNIzngeo3H75YZiOZnx8obuPlAkqFNxQCKtJbeigVdIwwcMAAAN2nS0sT7r3ypaqispqOwZlBBKg+0Mjlu0yErXDtxY46cJHUyMqs2tvZ3gbsibF2bIFMrkayxbTzxuH5SDoLhVHcPvk12fp73buC/mfwElCaiIgIiICIiAiIgIiICIiAiIgJ8VqYZWU8GBU+BGJ9xA1O/2NUp71+cTqBvHiJHATfZG3+yKdTJX2H6gbj4iYNvifrh+z0dPnfps/dq9J2Rg6MUYcx06Ecx3TZtk7WWt7DAJVAzp5MPrL3d3EfEwN1ZvSOHGOhG8HwMsFeBBKkHIYbiD1Eo1bctV5f2ad2rDdj2fP3bzLVyMo4+y34SP2LtX1oKVMCsoyQODL9dfzHL7pmbRq6aTHqNI8TunqY5TKdjx88LheVrTUwd5nxX3IceEyHXAXvGfiZZqjOB1dR8Z05Zu1KCK4UKo9hdRAG8gYGeu4CQV3b6WGODfwRJi4oGmxRqj1SPpucscjP5zFuUyAehz+U42XmNqzVO5yfle2KA9bTU9oFWwOG8Y6d2Zs9CgqDCDAznzmoWlX1dRX+qwPlz+E3IGUeJncsbL8tHma5jlLJ6ViImpjIiICIiAiIgIiICIiAiIgIiICIiB8VaSsCrAEHkZA7R2QUy1PLLzXmP3ibDBlW3Vjsntbq3Za76aQynIZG0uh1Kw5H8weBHSSrXj3ATUvqyBllzkauBI7unjLd/oaqxpjd3cC3MiX6a6FyfEynxtdx779L/K2zPnr3/PSxdH2sdABMep9HHHWnHrqn2xycy1XOBnoyn4zWxsm4NQsTWVVqHGQhyOG7HliWWGQZkXlytWozKGABK+0pXeu44zyliRZ2cTLy9Y+mbbYtmlTP2F/CawVmz2IxSp/qL+Ew+Ljcc8pW7y8plhjYvxETewEREBERAREQEREBERAREQEREBERASO2xdaV0D3n+CyRkDtwaampvd0Zz3DOZR5GVxwvF/j4y5zrEsirMQGUlOIBBIPLI5S9dtwHnPMj3rV69a6JIqVqr1NQOGAY5ABHQEDyktadp9oUvcvLjHR3NQfc+ZbjOSRVle213yWLxvZx1M40vpN2lTYBjQqjG/XTKt96kD4SQt/Stn+usznHGnX1b+8MowPMzpy3a69IVFtpixrhExTRBWBIX17ZPq2zw3FcHqcTZ55cuq7VXepUOp6js7HqzHJ8t8k63ajaLotNr660KoUBarJuAwMlcFvEkwPSGJtNJcKB0AHwnF/QjtBq1CvQd2dqdyjZZix0VVHM7/eR52qU4e9mV59l2f+mM79yIiXKSIiAiIgIiICIiAiIgIiICIiAiIgJDdr6WbG6Ye8ltXceIpNukzMe/t/W0atM/pKbp/zKR+cjKSzlTLZex5AsPcH8cpkTGslKgowIZTgg8QRuIPmJkyRhXfveQlmX7we15CWIQREQOofyf6n+0Lin9a3Sp/03x/7BPQU87egA/7Xqf3Cv/rUJ6JkSctqbeyQiIkoIiICIiAiIgIiICIiAiIgIiICIiAiIgeXfSRsg2W2bqnjCVn+Up+pWJY48H1r5SDnbPTz2ZNxZpfUlzVss68cTbMRqP7LAN4FpxCk+oA/xmBYvRwPiJizOulyp7t8wYCJ90WUMpZdaggldRXI6ZHCSa31mWy1kVUnfprscDOdw3d3MQN1/k/ITtaqeS2Fb416GPznoecQ9AyU6txePRpeoNNLdWbW1TUjVGOjB93+r4zr1W2uPVsoqhmwukkac4PtBiN+CN27fAkYkZZ2VdaSB6+HUMCQNY3gBePHGPiZcNrcHP8ASN3LFNQc7+/wgZ8TEqUKxJxW0joKanp1mTTBAAJ1EAZOMZPXED6iIgIiICIiAiIgIiICIiBSJWIFJWIgR3aL+xXf91r/AOk08j7O9z7vwiIF+t7reBkfEQEREDtX8nHhtLxtPwrTtERAREQEREBERAREQEREBERAREQ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8" name="Picture 6" descr="https://image.freepik.com/vector-gratis/mujer-morena-personaje-de-dibujos_23-21475024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353046"/>
            <a:ext cx="2915816" cy="3504954"/>
          </a:xfrm>
          <a:prstGeom prst="rect">
            <a:avLst/>
          </a:prstGeom>
          <a:noFill/>
        </p:spPr>
      </p:pic>
      <p:sp>
        <p:nvSpPr>
          <p:cNvPr id="9" name="8 Llamada ovalada"/>
          <p:cNvSpPr/>
          <p:nvPr/>
        </p:nvSpPr>
        <p:spPr>
          <a:xfrm>
            <a:off x="5364088" y="1196752"/>
            <a:ext cx="3995936" cy="216024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L</a:t>
            </a:r>
            <a:r>
              <a:rPr lang="es-MX" dirty="0" smtClean="0"/>
              <a:t>a </a:t>
            </a:r>
            <a:r>
              <a:rPr lang="es-MX" dirty="0"/>
              <a:t>idea era que, conociendo gramática y ortografía,</a:t>
            </a:r>
          </a:p>
          <a:p>
            <a:r>
              <a:rPr lang="es-MX" dirty="0"/>
              <a:t>el niño iba a estar capacitado para leer y escribir.</a:t>
            </a:r>
          </a:p>
          <a:p>
            <a:pPr algn="ctr"/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misdibujos.de/wp-content/uploads/2015/06/dibujos-de-personas-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93529"/>
            <a:ext cx="2092609" cy="3264471"/>
          </a:xfrm>
          <a:prstGeom prst="rect">
            <a:avLst/>
          </a:prstGeom>
          <a:noFill/>
        </p:spPr>
      </p:pic>
      <p:sp>
        <p:nvSpPr>
          <p:cNvPr id="4" name="3 Llamada ovalada"/>
          <p:cNvSpPr/>
          <p:nvPr/>
        </p:nvSpPr>
        <p:spPr>
          <a:xfrm>
            <a:off x="539552" y="1700808"/>
            <a:ext cx="4248472" cy="204360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Entonces</a:t>
            </a:r>
          </a:p>
          <a:p>
            <a:r>
              <a:rPr lang="es-MX" dirty="0"/>
              <a:t>se decidió disminuir la cantidad de horas que se destinaban a la </a:t>
            </a:r>
            <a:r>
              <a:rPr lang="es-MX" dirty="0" smtClean="0"/>
              <a:t>enseñanza </a:t>
            </a:r>
            <a:r>
              <a:rPr lang="es-MX" dirty="0"/>
              <a:t>de ortografía y gramática</a:t>
            </a:r>
          </a:p>
        </p:txBody>
      </p:sp>
      <p:sp>
        <p:nvSpPr>
          <p:cNvPr id="5" name="4 Llamada rectangular"/>
          <p:cNvSpPr/>
          <p:nvPr/>
        </p:nvSpPr>
        <p:spPr>
          <a:xfrm>
            <a:off x="0" y="0"/>
            <a:ext cx="4608512" cy="165618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Más adelante, los aportes de la lingüística del texto y la pragmática</a:t>
            </a:r>
          </a:p>
          <a:p>
            <a:r>
              <a:rPr lang="es-MX" dirty="0"/>
              <a:t>introdujeron otros saberes como </a:t>
            </a:r>
            <a:r>
              <a:rPr lang="es-MX" dirty="0" smtClean="0"/>
              <a:t>necesarios.</a:t>
            </a:r>
            <a:endParaRPr lang="es-MX" dirty="0"/>
          </a:p>
        </p:txBody>
      </p:sp>
      <p:pic>
        <p:nvPicPr>
          <p:cNvPr id="7" name="Picture 2" descr="http://misdibujos.de/wp-content/uploads/2015/06/dibujos-de-personas-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926363"/>
            <a:ext cx="2520280" cy="3931638"/>
          </a:xfrm>
          <a:prstGeom prst="rect">
            <a:avLst/>
          </a:prstGeom>
          <a:noFill/>
        </p:spPr>
      </p:pic>
      <p:sp>
        <p:nvSpPr>
          <p:cNvPr id="8" name="7 Llamada ovalada"/>
          <p:cNvSpPr/>
          <p:nvPr/>
        </p:nvSpPr>
        <p:spPr>
          <a:xfrm>
            <a:off x="4788024" y="764704"/>
            <a:ext cx="4032448" cy="201622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600" dirty="0" smtClean="0"/>
              <a:t>Para  así dedicarlas </a:t>
            </a:r>
            <a:r>
              <a:rPr lang="es-MX" sz="1600" dirty="0"/>
              <a:t>a dar a conocer las</a:t>
            </a:r>
          </a:p>
          <a:p>
            <a:r>
              <a:rPr lang="es-MX" sz="1600" dirty="0"/>
              <a:t>características formales de los distintos tipos de texto y dichas nociones</a:t>
            </a:r>
          </a:p>
          <a:p>
            <a:r>
              <a:rPr lang="es-MX" sz="1600" dirty="0"/>
              <a:t>de cohesión y coherencia.</a:t>
            </a:r>
          </a:p>
          <a:p>
            <a:pPr algn="ctr"/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Llamada rectangular"/>
          <p:cNvSpPr/>
          <p:nvPr/>
        </p:nvSpPr>
        <p:spPr>
          <a:xfrm>
            <a:off x="899592" y="620688"/>
            <a:ext cx="5472608" cy="266429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El papel del lector es muy activo, ya que es quien pone en</a:t>
            </a:r>
          </a:p>
          <a:p>
            <a:r>
              <a:rPr lang="es-MX" dirty="0"/>
              <a:t>juego toda su competencia lingüística y cognitiva a fin de participar</a:t>
            </a:r>
          </a:p>
          <a:p>
            <a:r>
              <a:rPr lang="es-MX" dirty="0"/>
              <a:t>en este proceso de transacción con el texto.</a:t>
            </a:r>
          </a:p>
        </p:txBody>
      </p:sp>
      <p:pic>
        <p:nvPicPr>
          <p:cNvPr id="28674" name="Picture 2" descr="http://thumbs.dreamstime.com/x/el-muchacho-se-sent%C3%B3-leyendo-un-libro-62677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24349"/>
            <a:ext cx="3810000" cy="2533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Llamada ovalada"/>
          <p:cNvSpPr/>
          <p:nvPr/>
        </p:nvSpPr>
        <p:spPr>
          <a:xfrm>
            <a:off x="2411760" y="305272"/>
            <a:ext cx="3672408" cy="204360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132</TotalTime>
  <Words>292</Words>
  <Application>Microsoft Office PowerPoint</Application>
  <PresentationFormat>Presentación en pantalla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Brío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toshiba</dc:creator>
  <cp:lastModifiedBy>Invitado</cp:lastModifiedBy>
  <cp:revision>10</cp:revision>
  <dcterms:created xsi:type="dcterms:W3CDTF">2016-04-19T03:13:01Z</dcterms:created>
  <dcterms:modified xsi:type="dcterms:W3CDTF">2016-06-27T17:11:37Z</dcterms:modified>
</cp:coreProperties>
</file>